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6.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48"/>
  </p:notesMasterIdLst>
  <p:sldIdLst>
    <p:sldId id="447" r:id="rId3"/>
    <p:sldId id="257" r:id="rId4"/>
    <p:sldId id="259" r:id="rId5"/>
    <p:sldId id="497" r:id="rId6"/>
    <p:sldId id="509" r:id="rId7"/>
    <p:sldId id="501" r:id="rId8"/>
    <p:sldId id="498" r:id="rId9"/>
    <p:sldId id="510" r:id="rId10"/>
    <p:sldId id="499" r:id="rId11"/>
    <p:sldId id="496" r:id="rId12"/>
    <p:sldId id="526" r:id="rId13"/>
    <p:sldId id="527" r:id="rId14"/>
    <p:sldId id="528" r:id="rId15"/>
    <p:sldId id="515" r:id="rId16"/>
    <p:sldId id="516" r:id="rId17"/>
    <p:sldId id="511" r:id="rId18"/>
    <p:sldId id="502" r:id="rId19"/>
    <p:sldId id="503" r:id="rId20"/>
    <p:sldId id="504" r:id="rId21"/>
    <p:sldId id="529" r:id="rId22"/>
    <p:sldId id="544" r:id="rId23"/>
    <p:sldId id="530" r:id="rId24"/>
    <p:sldId id="534" r:id="rId25"/>
    <p:sldId id="517" r:id="rId26"/>
    <p:sldId id="519" r:id="rId27"/>
    <p:sldId id="521" r:id="rId28"/>
    <p:sldId id="505" r:id="rId29"/>
    <p:sldId id="542" r:id="rId30"/>
    <p:sldId id="523" r:id="rId31"/>
    <p:sldId id="543" r:id="rId32"/>
    <p:sldId id="506" r:id="rId33"/>
    <p:sldId id="512" r:id="rId34"/>
    <p:sldId id="535" r:id="rId35"/>
    <p:sldId id="536" r:id="rId36"/>
    <p:sldId id="525" r:id="rId37"/>
    <p:sldId id="537" r:id="rId38"/>
    <p:sldId id="538" r:id="rId39"/>
    <p:sldId id="539" r:id="rId40"/>
    <p:sldId id="540" r:id="rId41"/>
    <p:sldId id="531" r:id="rId42"/>
    <p:sldId id="532" r:id="rId43"/>
    <p:sldId id="533" r:id="rId44"/>
    <p:sldId id="508" r:id="rId45"/>
    <p:sldId id="541" r:id="rId46"/>
    <p:sldId id="297" r:id="rId47"/>
  </p:sldIdLst>
  <p:sldSz cx="12192000" cy="6858000"/>
  <p:notesSz cx="6858000" cy="9144000"/>
  <p:embeddedFontLst>
    <p:embeddedFont>
      <p:font typeface="Cabin" panose="020B0604020202020204" charset="0"/>
      <p:regular r:id="rId49"/>
      <p:bold r:id="rId50"/>
      <p:italic r:id="rId51"/>
      <p:boldItalic r:id="rId52"/>
    </p:embeddedFont>
    <p:embeddedFont>
      <p:font typeface="Montserrat" panose="020B0604020202020204" charset="0"/>
      <p:regular r:id="rId53"/>
      <p:bold r:id="rId54"/>
      <p:italic r:id="rId55"/>
      <p:boldItalic r:id="rId56"/>
    </p:embeddedFont>
    <p:embeddedFont>
      <p:font typeface="Calibri" panose="020F050202020403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Cambria Math" panose="02040503050406030204" pitchFamily="18" charset="0"/>
      <p:regular r:id="rId65"/>
    </p:embeddedFont>
    <p:embeddedFont>
      <p:font typeface="Verdana" panose="020B0604030504040204" pitchFamily="34" charset="0"/>
      <p:regular r:id="rId66"/>
      <p:bold r:id="rId67"/>
      <p:italic r:id="rId68"/>
      <p:boldItalic r:id="rId69"/>
    </p:embeddedFont>
    <p:embeddedFont>
      <p:font typeface="Gill Sans"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0" roundtripDataSignature="AMtx7mjOTaGbNffGq71an2i6rlV/tm8b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CFFE94-10C1-41BB-BACE-F84C5C724260}">
  <a:tblStyle styleId="{7ECFFE94-10C1-41BB-BACE-F84C5C72426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1E8"/>
          </a:solidFill>
        </a:fill>
      </a:tcStyle>
    </a:wholeTbl>
    <a:band1H>
      <a:tcTxStyle/>
      <a:tcStyle>
        <a:tcBdr/>
        <a:fill>
          <a:solidFill>
            <a:srgbClr val="FFE2CD"/>
          </a:solidFill>
        </a:fill>
      </a:tcStyle>
    </a:band1H>
    <a:band2H>
      <a:tcTxStyle/>
      <a:tcStyle>
        <a:tcBdr/>
      </a:tcStyle>
    </a:band2H>
    <a:band1V>
      <a:tcTxStyle/>
      <a:tcStyle>
        <a:tcBdr/>
        <a:fill>
          <a:solidFill>
            <a:srgbClr val="FFE2C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809" autoAdjust="0"/>
  </p:normalViewPr>
  <p:slideViewPr>
    <p:cSldViewPr snapToGrid="0">
      <p:cViewPr varScale="1">
        <p:scale>
          <a:sx n="48" d="100"/>
          <a:sy n="48" d="100"/>
        </p:scale>
        <p:origin x="13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123"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3.fntdata"/><Relationship Id="rId12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124"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12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120"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23.fntdata"/></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3.bin"/><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observations</c:v>
          </c:tx>
          <c:spPr>
            <a:ln w="28575">
              <a:noFill/>
            </a:ln>
          </c:spPr>
          <c:xVal>
            <c:numRef>
              <c:f>Sheet1!$B$2:$B$9</c:f>
              <c:numCache>
                <c:formatCode>General</c:formatCode>
                <c:ptCount val="8"/>
                <c:pt idx="0">
                  <c:v>1</c:v>
                </c:pt>
                <c:pt idx="1">
                  <c:v>1.5</c:v>
                </c:pt>
                <c:pt idx="2">
                  <c:v>1</c:v>
                </c:pt>
                <c:pt idx="3">
                  <c:v>0.8</c:v>
                </c:pt>
                <c:pt idx="4">
                  <c:v>3.3</c:v>
                </c:pt>
                <c:pt idx="5">
                  <c:v>2.58</c:v>
                </c:pt>
                <c:pt idx="6">
                  <c:v>3.5</c:v>
                </c:pt>
                <c:pt idx="7">
                  <c:v>3</c:v>
                </c:pt>
              </c:numCache>
            </c:numRef>
          </c:xVal>
          <c:yVal>
            <c:numRef>
              <c:f>Sheet1!$C$2:$C$9</c:f>
              <c:numCache>
                <c:formatCode>General</c:formatCode>
                <c:ptCount val="8"/>
                <c:pt idx="0">
                  <c:v>1</c:v>
                </c:pt>
                <c:pt idx="1">
                  <c:v>1.5</c:v>
                </c:pt>
                <c:pt idx="2">
                  <c:v>0.5</c:v>
                </c:pt>
                <c:pt idx="3">
                  <c:v>1.2</c:v>
                </c:pt>
                <c:pt idx="4">
                  <c:v>3.1</c:v>
                </c:pt>
                <c:pt idx="5">
                  <c:v>3.68</c:v>
                </c:pt>
                <c:pt idx="6">
                  <c:v>2.8</c:v>
                </c:pt>
                <c:pt idx="7">
                  <c:v>3</c:v>
                </c:pt>
              </c:numCache>
            </c:numRef>
          </c:yVal>
          <c:smooth val="0"/>
          <c:extLst>
            <c:ext xmlns:c16="http://schemas.microsoft.com/office/drawing/2014/chart" uri="{C3380CC4-5D6E-409C-BE32-E72D297353CC}">
              <c16:uniqueId val="{00000000-A655-48E8-908A-B692D1609E7D}"/>
            </c:ext>
          </c:extLst>
        </c:ser>
        <c:dLbls>
          <c:showLegendKey val="0"/>
          <c:showVal val="0"/>
          <c:showCatName val="0"/>
          <c:showSerName val="0"/>
          <c:showPercent val="0"/>
          <c:showBubbleSize val="0"/>
        </c:dLbls>
        <c:axId val="84165760"/>
        <c:axId val="84167680"/>
      </c:scatterChart>
      <c:valAx>
        <c:axId val="84165760"/>
        <c:scaling>
          <c:orientation val="minMax"/>
        </c:scaling>
        <c:delete val="0"/>
        <c:axPos val="b"/>
        <c:title>
          <c:tx>
            <c:rich>
              <a:bodyPr/>
              <a:lstStyle/>
              <a:p>
                <a:pPr>
                  <a:defRPr/>
                </a:pPr>
                <a:r>
                  <a:rPr lang="en-US"/>
                  <a:t>x</a:t>
                </a:r>
              </a:p>
            </c:rich>
          </c:tx>
          <c:layout/>
          <c:overlay val="0"/>
        </c:title>
        <c:numFmt formatCode="General" sourceLinked="1"/>
        <c:majorTickMark val="out"/>
        <c:minorTickMark val="none"/>
        <c:tickLblPos val="nextTo"/>
        <c:crossAx val="84167680"/>
        <c:crosses val="autoZero"/>
        <c:crossBetween val="midCat"/>
      </c:valAx>
      <c:valAx>
        <c:axId val="84167680"/>
        <c:scaling>
          <c:orientation val="minMax"/>
        </c:scaling>
        <c:delete val="0"/>
        <c:axPos val="l"/>
        <c:majorGridlines/>
        <c:title>
          <c:tx>
            <c:rich>
              <a:bodyPr rot="-5400000" vert="horz"/>
              <a:lstStyle/>
              <a:p>
                <a:pPr>
                  <a:defRPr/>
                </a:pPr>
                <a:r>
                  <a:rPr lang="en-US"/>
                  <a:t>y</a:t>
                </a:r>
              </a:p>
            </c:rich>
          </c:tx>
          <c:layout/>
          <c:overlay val="0"/>
        </c:title>
        <c:numFmt formatCode="General" sourceLinked="1"/>
        <c:majorTickMark val="out"/>
        <c:minorTickMark val="none"/>
        <c:tickLblPos val="nextTo"/>
        <c:crossAx val="84165760"/>
        <c:crosses val="autoZero"/>
        <c:crossBetween val="midCat"/>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710676412397298"/>
          <c:y val="0.12106774563498605"/>
          <c:w val="0.61144968454292059"/>
          <c:h val="0.74128098571011958"/>
        </c:manualLayout>
      </c:layout>
      <c:scatterChart>
        <c:scatterStyle val="lineMarker"/>
        <c:varyColors val="0"/>
        <c:ser>
          <c:idx val="0"/>
          <c:order val="0"/>
          <c:tx>
            <c:v>group 1</c:v>
          </c:tx>
          <c:spPr>
            <a:ln w="28575">
              <a:noFill/>
            </a:ln>
          </c:spPr>
          <c:marker>
            <c:symbol val="diamond"/>
            <c:size val="7"/>
          </c:marker>
          <c:dPt>
            <c:idx val="0"/>
            <c:marker>
              <c:symbol val="x"/>
              <c:size val="7"/>
              <c:spPr>
                <a:effectLst>
                  <a:outerShdw blurRad="50800" dist="50800" dir="5400000" algn="ctr" rotWithShape="0">
                    <a:schemeClr val="tx2">
                      <a:lumMod val="20000"/>
                      <a:lumOff val="80000"/>
                    </a:schemeClr>
                  </a:outerShdw>
                </a:effectLst>
              </c:spPr>
            </c:marker>
            <c:bubble3D val="0"/>
            <c:spPr>
              <a:ln w="28575">
                <a:noFill/>
              </a:ln>
              <a:effectLst>
                <a:outerShdw blurRad="50800" dist="50800" dir="5400000" algn="ctr" rotWithShape="0">
                  <a:schemeClr val="tx2">
                    <a:lumMod val="20000"/>
                    <a:lumOff val="80000"/>
                  </a:schemeClr>
                </a:outerShdw>
              </a:effectLst>
            </c:spPr>
            <c:extLst>
              <c:ext xmlns:c16="http://schemas.microsoft.com/office/drawing/2014/chart" uri="{C3380CC4-5D6E-409C-BE32-E72D297353CC}">
                <c16:uniqueId val="{00000001-196B-43D6-9F72-5BBE237EDB2F}"/>
              </c:ext>
            </c:extLst>
          </c:dPt>
          <c:xVal>
            <c:numRef>
              <c:f>Sheet1!$B$2:$B$5</c:f>
              <c:numCache>
                <c:formatCode>General</c:formatCode>
                <c:ptCount val="4"/>
                <c:pt idx="0">
                  <c:v>1</c:v>
                </c:pt>
                <c:pt idx="1">
                  <c:v>1.5</c:v>
                </c:pt>
                <c:pt idx="2">
                  <c:v>1</c:v>
                </c:pt>
                <c:pt idx="3">
                  <c:v>0.8</c:v>
                </c:pt>
              </c:numCache>
            </c:numRef>
          </c:xVal>
          <c:yVal>
            <c:numRef>
              <c:f>Sheet1!$C$2:$C$5</c:f>
              <c:numCache>
                <c:formatCode>General</c:formatCode>
                <c:ptCount val="4"/>
                <c:pt idx="0">
                  <c:v>1</c:v>
                </c:pt>
                <c:pt idx="1">
                  <c:v>1.5</c:v>
                </c:pt>
                <c:pt idx="2">
                  <c:v>0.5</c:v>
                </c:pt>
                <c:pt idx="3">
                  <c:v>1.2</c:v>
                </c:pt>
              </c:numCache>
            </c:numRef>
          </c:yVal>
          <c:smooth val="0"/>
          <c:extLst>
            <c:ext xmlns:c16="http://schemas.microsoft.com/office/drawing/2014/chart" uri="{C3380CC4-5D6E-409C-BE32-E72D297353CC}">
              <c16:uniqueId val="{00000002-196B-43D6-9F72-5BBE237EDB2F}"/>
            </c:ext>
          </c:extLst>
        </c:ser>
        <c:ser>
          <c:idx val="1"/>
          <c:order val="1"/>
          <c:tx>
            <c:v>group 2</c:v>
          </c:tx>
          <c:spPr>
            <a:ln w="28575">
              <a:noFill/>
            </a:ln>
          </c:spPr>
          <c:dPt>
            <c:idx val="3"/>
            <c:marker>
              <c:symbol val="x"/>
              <c:size val="7"/>
            </c:marker>
            <c:bubble3D val="0"/>
            <c:extLst>
              <c:ext xmlns:c16="http://schemas.microsoft.com/office/drawing/2014/chart" uri="{C3380CC4-5D6E-409C-BE32-E72D297353CC}">
                <c16:uniqueId val="{00000003-196B-43D6-9F72-5BBE237EDB2F}"/>
              </c:ext>
            </c:extLst>
          </c:dPt>
          <c:xVal>
            <c:numRef>
              <c:f>Sheet1!$B$6:$B$9</c:f>
              <c:numCache>
                <c:formatCode>General</c:formatCode>
                <c:ptCount val="4"/>
                <c:pt idx="0">
                  <c:v>3.3</c:v>
                </c:pt>
                <c:pt idx="1">
                  <c:v>2.58</c:v>
                </c:pt>
                <c:pt idx="2">
                  <c:v>3.5</c:v>
                </c:pt>
                <c:pt idx="3">
                  <c:v>3</c:v>
                </c:pt>
              </c:numCache>
            </c:numRef>
          </c:xVal>
          <c:yVal>
            <c:numRef>
              <c:f>Sheet1!$C$6:$C$9</c:f>
              <c:numCache>
                <c:formatCode>General</c:formatCode>
                <c:ptCount val="4"/>
                <c:pt idx="0">
                  <c:v>3.1</c:v>
                </c:pt>
                <c:pt idx="1">
                  <c:v>3.68</c:v>
                </c:pt>
                <c:pt idx="2">
                  <c:v>2.8</c:v>
                </c:pt>
                <c:pt idx="3">
                  <c:v>3</c:v>
                </c:pt>
              </c:numCache>
            </c:numRef>
          </c:yVal>
          <c:smooth val="0"/>
          <c:extLst>
            <c:ext xmlns:c16="http://schemas.microsoft.com/office/drawing/2014/chart" uri="{C3380CC4-5D6E-409C-BE32-E72D297353CC}">
              <c16:uniqueId val="{00000004-196B-43D6-9F72-5BBE237EDB2F}"/>
            </c:ext>
          </c:extLst>
        </c:ser>
        <c:dLbls>
          <c:showLegendKey val="0"/>
          <c:showVal val="0"/>
          <c:showCatName val="0"/>
          <c:showSerName val="0"/>
          <c:showPercent val="0"/>
          <c:showBubbleSize val="0"/>
        </c:dLbls>
        <c:axId val="84205568"/>
        <c:axId val="84207488"/>
      </c:scatterChart>
      <c:valAx>
        <c:axId val="84205568"/>
        <c:scaling>
          <c:orientation val="minMax"/>
        </c:scaling>
        <c:delete val="0"/>
        <c:axPos val="b"/>
        <c:title>
          <c:tx>
            <c:rich>
              <a:bodyPr/>
              <a:lstStyle/>
              <a:p>
                <a:pPr>
                  <a:defRPr/>
                </a:pPr>
                <a:r>
                  <a:rPr lang="en-US"/>
                  <a:t>x</a:t>
                </a:r>
              </a:p>
            </c:rich>
          </c:tx>
          <c:layout/>
          <c:overlay val="0"/>
        </c:title>
        <c:numFmt formatCode="General" sourceLinked="1"/>
        <c:majorTickMark val="out"/>
        <c:minorTickMark val="none"/>
        <c:tickLblPos val="nextTo"/>
        <c:crossAx val="84207488"/>
        <c:crosses val="autoZero"/>
        <c:crossBetween val="midCat"/>
      </c:valAx>
      <c:valAx>
        <c:axId val="84207488"/>
        <c:scaling>
          <c:orientation val="minMax"/>
        </c:scaling>
        <c:delete val="0"/>
        <c:axPos val="l"/>
        <c:majorGridlines/>
        <c:title>
          <c:tx>
            <c:rich>
              <a:bodyPr rot="-5400000" vert="horz"/>
              <a:lstStyle/>
              <a:p>
                <a:pPr>
                  <a:defRPr/>
                </a:pPr>
                <a:r>
                  <a:rPr lang="en-US"/>
                  <a:t>y</a:t>
                </a:r>
              </a:p>
            </c:rich>
          </c:tx>
          <c:layout/>
          <c:overlay val="0"/>
        </c:title>
        <c:numFmt formatCode="General" sourceLinked="1"/>
        <c:majorTickMark val="out"/>
        <c:minorTickMark val="none"/>
        <c:tickLblPos val="nextTo"/>
        <c:crossAx val="84205568"/>
        <c:crosses val="autoZero"/>
        <c:crossBetween val="midCat"/>
      </c:valAx>
    </c:plotArea>
    <c:legend>
      <c:legendPos val="r"/>
      <c:layout>
        <c:manualLayout>
          <c:xMode val="edge"/>
          <c:yMode val="edge"/>
          <c:x val="0.13083340756963285"/>
          <c:y val="0.43531425840611004"/>
          <c:w val="0.10745805796076266"/>
          <c:h val="0.12937148318777991"/>
        </c:manualLayout>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group 1</c:v>
          </c:tx>
          <c:spPr>
            <a:ln w="28575">
              <a:noFill/>
            </a:ln>
          </c:spPr>
          <c:marker>
            <c:symbol val="diamond"/>
            <c:size val="7"/>
          </c:marker>
          <c:dPt>
            <c:idx val="0"/>
            <c:marker>
              <c:spPr>
                <a:effectLst>
                  <a:outerShdw blurRad="50800" dist="50800" dir="5400000" algn="ctr" rotWithShape="0">
                    <a:schemeClr val="tx2">
                      <a:lumMod val="20000"/>
                      <a:lumOff val="80000"/>
                    </a:schemeClr>
                  </a:outerShdw>
                </a:effectLst>
              </c:spPr>
            </c:marker>
            <c:bubble3D val="0"/>
            <c:spPr>
              <a:ln w="28575">
                <a:noFill/>
              </a:ln>
              <a:effectLst>
                <a:outerShdw blurRad="50800" dist="50800" dir="5400000" algn="ctr" rotWithShape="0">
                  <a:schemeClr val="tx2">
                    <a:lumMod val="20000"/>
                    <a:lumOff val="80000"/>
                  </a:schemeClr>
                </a:outerShdw>
              </a:effectLst>
            </c:spPr>
            <c:extLst>
              <c:ext xmlns:c16="http://schemas.microsoft.com/office/drawing/2014/chart" uri="{C3380CC4-5D6E-409C-BE32-E72D297353CC}">
                <c16:uniqueId val="{00000001-1900-442F-A06B-0AE30C266F95}"/>
              </c:ext>
            </c:extLst>
          </c:dPt>
          <c:xVal>
            <c:numRef>
              <c:f>Sheet1!$B$2:$B$5</c:f>
              <c:numCache>
                <c:formatCode>General</c:formatCode>
                <c:ptCount val="4"/>
                <c:pt idx="0">
                  <c:v>1</c:v>
                </c:pt>
                <c:pt idx="1">
                  <c:v>1.5</c:v>
                </c:pt>
                <c:pt idx="2">
                  <c:v>1</c:v>
                </c:pt>
                <c:pt idx="3">
                  <c:v>0.8</c:v>
                </c:pt>
              </c:numCache>
            </c:numRef>
          </c:xVal>
          <c:yVal>
            <c:numRef>
              <c:f>Sheet1!$C$2:$C$5</c:f>
              <c:numCache>
                <c:formatCode>General</c:formatCode>
                <c:ptCount val="4"/>
                <c:pt idx="0">
                  <c:v>1</c:v>
                </c:pt>
                <c:pt idx="1">
                  <c:v>1.5</c:v>
                </c:pt>
                <c:pt idx="2">
                  <c:v>0.5</c:v>
                </c:pt>
                <c:pt idx="3">
                  <c:v>1.2</c:v>
                </c:pt>
              </c:numCache>
            </c:numRef>
          </c:yVal>
          <c:smooth val="0"/>
          <c:extLst>
            <c:ext xmlns:c16="http://schemas.microsoft.com/office/drawing/2014/chart" uri="{C3380CC4-5D6E-409C-BE32-E72D297353CC}">
              <c16:uniqueId val="{00000002-1900-442F-A06B-0AE30C266F95}"/>
            </c:ext>
          </c:extLst>
        </c:ser>
        <c:ser>
          <c:idx val="1"/>
          <c:order val="1"/>
          <c:tx>
            <c:v>group 2</c:v>
          </c:tx>
          <c:spPr>
            <a:ln w="28575">
              <a:noFill/>
            </a:ln>
          </c:spPr>
          <c:dPt>
            <c:idx val="3"/>
            <c:marker>
              <c:symbol val="square"/>
              <c:size val="7"/>
            </c:marker>
            <c:bubble3D val="0"/>
            <c:extLst>
              <c:ext xmlns:c16="http://schemas.microsoft.com/office/drawing/2014/chart" uri="{C3380CC4-5D6E-409C-BE32-E72D297353CC}">
                <c16:uniqueId val="{00000003-1900-442F-A06B-0AE30C266F95}"/>
              </c:ext>
            </c:extLst>
          </c:dPt>
          <c:xVal>
            <c:numRef>
              <c:f>Sheet1!$B$6:$B$9</c:f>
              <c:numCache>
                <c:formatCode>General</c:formatCode>
                <c:ptCount val="4"/>
                <c:pt idx="0">
                  <c:v>3.3</c:v>
                </c:pt>
                <c:pt idx="1">
                  <c:v>2.58</c:v>
                </c:pt>
                <c:pt idx="2">
                  <c:v>3.5</c:v>
                </c:pt>
                <c:pt idx="3">
                  <c:v>3</c:v>
                </c:pt>
              </c:numCache>
            </c:numRef>
          </c:xVal>
          <c:yVal>
            <c:numRef>
              <c:f>Sheet1!$C$6:$C$9</c:f>
              <c:numCache>
                <c:formatCode>General</c:formatCode>
                <c:ptCount val="4"/>
                <c:pt idx="0">
                  <c:v>3.1</c:v>
                </c:pt>
                <c:pt idx="1">
                  <c:v>3.68</c:v>
                </c:pt>
                <c:pt idx="2">
                  <c:v>2.8</c:v>
                </c:pt>
                <c:pt idx="3">
                  <c:v>3</c:v>
                </c:pt>
              </c:numCache>
            </c:numRef>
          </c:yVal>
          <c:smooth val="0"/>
          <c:extLst>
            <c:ext xmlns:c16="http://schemas.microsoft.com/office/drawing/2014/chart" uri="{C3380CC4-5D6E-409C-BE32-E72D297353CC}">
              <c16:uniqueId val="{00000004-1900-442F-A06B-0AE30C266F95}"/>
            </c:ext>
          </c:extLst>
        </c:ser>
        <c:ser>
          <c:idx val="2"/>
          <c:order val="2"/>
          <c:tx>
            <c:v>new group1 mean</c:v>
          </c:tx>
          <c:spPr>
            <a:ln w="28575">
              <a:noFill/>
            </a:ln>
          </c:spPr>
          <c:xVal>
            <c:numRef>
              <c:f>Sheet1!$I$21</c:f>
              <c:numCache>
                <c:formatCode>General</c:formatCode>
                <c:ptCount val="1"/>
                <c:pt idx="0">
                  <c:v>1.075</c:v>
                </c:pt>
              </c:numCache>
            </c:numRef>
          </c:xVal>
          <c:yVal>
            <c:numRef>
              <c:f>Sheet1!$J$21</c:f>
              <c:numCache>
                <c:formatCode>General</c:formatCode>
                <c:ptCount val="1"/>
                <c:pt idx="0">
                  <c:v>1.05</c:v>
                </c:pt>
              </c:numCache>
            </c:numRef>
          </c:yVal>
          <c:smooth val="0"/>
          <c:extLst>
            <c:ext xmlns:c16="http://schemas.microsoft.com/office/drawing/2014/chart" uri="{C3380CC4-5D6E-409C-BE32-E72D297353CC}">
              <c16:uniqueId val="{00000005-1900-442F-A06B-0AE30C266F95}"/>
            </c:ext>
          </c:extLst>
        </c:ser>
        <c:ser>
          <c:idx val="3"/>
          <c:order val="3"/>
          <c:tx>
            <c:v>new group 2 mean</c:v>
          </c:tx>
          <c:spPr>
            <a:ln w="28575">
              <a:noFill/>
            </a:ln>
          </c:spPr>
          <c:xVal>
            <c:numRef>
              <c:f>Sheet1!$I$22</c:f>
              <c:numCache>
                <c:formatCode>General</c:formatCode>
                <c:ptCount val="1"/>
                <c:pt idx="0">
                  <c:v>3.0949999999999998</c:v>
                </c:pt>
              </c:numCache>
            </c:numRef>
          </c:xVal>
          <c:yVal>
            <c:numRef>
              <c:f>Sheet1!$J$22</c:f>
              <c:numCache>
                <c:formatCode>General</c:formatCode>
                <c:ptCount val="1"/>
                <c:pt idx="0">
                  <c:v>3.145</c:v>
                </c:pt>
              </c:numCache>
            </c:numRef>
          </c:yVal>
          <c:smooth val="0"/>
          <c:extLst>
            <c:ext xmlns:c16="http://schemas.microsoft.com/office/drawing/2014/chart" uri="{C3380CC4-5D6E-409C-BE32-E72D297353CC}">
              <c16:uniqueId val="{00000006-1900-442F-A06B-0AE30C266F95}"/>
            </c:ext>
          </c:extLst>
        </c:ser>
        <c:dLbls>
          <c:showLegendKey val="0"/>
          <c:showVal val="0"/>
          <c:showCatName val="0"/>
          <c:showSerName val="0"/>
          <c:showPercent val="0"/>
          <c:showBubbleSize val="0"/>
        </c:dLbls>
        <c:axId val="99580544"/>
        <c:axId val="99586816"/>
      </c:scatterChart>
      <c:valAx>
        <c:axId val="99580544"/>
        <c:scaling>
          <c:orientation val="minMax"/>
        </c:scaling>
        <c:delete val="0"/>
        <c:axPos val="b"/>
        <c:title>
          <c:tx>
            <c:rich>
              <a:bodyPr/>
              <a:lstStyle/>
              <a:p>
                <a:pPr>
                  <a:defRPr/>
                </a:pPr>
                <a:r>
                  <a:rPr lang="en-US"/>
                  <a:t>x</a:t>
                </a:r>
              </a:p>
            </c:rich>
          </c:tx>
          <c:layout/>
          <c:overlay val="0"/>
        </c:title>
        <c:numFmt formatCode="General" sourceLinked="1"/>
        <c:majorTickMark val="out"/>
        <c:minorTickMark val="none"/>
        <c:tickLblPos val="nextTo"/>
        <c:crossAx val="99586816"/>
        <c:crosses val="autoZero"/>
        <c:crossBetween val="midCat"/>
      </c:valAx>
      <c:valAx>
        <c:axId val="99586816"/>
        <c:scaling>
          <c:orientation val="minMax"/>
        </c:scaling>
        <c:delete val="0"/>
        <c:axPos val="l"/>
        <c:majorGridlines/>
        <c:title>
          <c:tx>
            <c:rich>
              <a:bodyPr rot="-5400000" vert="horz"/>
              <a:lstStyle/>
              <a:p>
                <a:pPr>
                  <a:defRPr/>
                </a:pPr>
                <a:r>
                  <a:rPr lang="en-US"/>
                  <a:t>y</a:t>
                </a:r>
              </a:p>
            </c:rich>
          </c:tx>
          <c:layout/>
          <c:overlay val="0"/>
        </c:title>
        <c:numFmt formatCode="General" sourceLinked="1"/>
        <c:majorTickMark val="out"/>
        <c:minorTickMark val="none"/>
        <c:tickLblPos val="nextTo"/>
        <c:crossAx val="99580544"/>
        <c:crosses val="autoZero"/>
        <c:crossBetween val="midCat"/>
      </c:valAx>
    </c:plotArea>
    <c:legend>
      <c:legendPos val="r"/>
      <c:layout/>
      <c:overlay val="0"/>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482600" y="1279525"/>
            <a:ext cx="613886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710407" y="4925408"/>
            <a:ext cx="5683250" cy="4029879"/>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200" b="0" i="0" u="none" strike="noStrike" cap="none" dirty="0">
              <a:solidFill>
                <a:schemeClr val="dk1"/>
              </a:solidFill>
              <a:latin typeface="Calibri"/>
              <a:ea typeface="Calibri"/>
              <a:cs typeface="Calibri"/>
              <a:sym typeface="Calibri"/>
            </a:endParaRPr>
          </a:p>
        </p:txBody>
      </p:sp>
      <p:sp>
        <p:nvSpPr>
          <p:cNvPr id="109" name="Google Shape;109;p1:notes"/>
          <p:cNvSpPr txBox="1">
            <a:spLocks noGrp="1"/>
          </p:cNvSpPr>
          <p:nvPr>
            <p:ph type="sldNum" idx="12"/>
          </p:nvPr>
        </p:nvSpPr>
        <p:spPr>
          <a:xfrm>
            <a:off x="4023992" y="9721106"/>
            <a:ext cx="3078427" cy="51350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Calibri"/>
                <a:ea typeface="Calibri"/>
                <a:cs typeface="Calibri"/>
                <a:sym typeface="Calibri"/>
              </a:rPr>
              <a:t>1</a:t>
            </a:fld>
            <a:endParaRPr sz="14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45513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9262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410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association rule learning is the important technique of machine learning, and it is employed in Market Basket analysis, Web usage mining, continuous production, etc. In market basket analysis, it is an adequate used by several big retailers to find the relations among items.</a:t>
            </a: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03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0276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843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049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6179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194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140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308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719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410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637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3754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9988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458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042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Good: can detect arbitrary shapes, not very sensitive to noise, supports outlier detection, complexity is kind of okay, beside K-means the second most used clustering algorithm.</a:t>
            </a:r>
          </a:p>
          <a:p>
            <a:pPr marL="0" lvl="0" indent="0" algn="l" rtl="0">
              <a:spcBef>
                <a:spcPts val="0"/>
              </a:spcBef>
              <a:spcAft>
                <a:spcPts val="0"/>
              </a:spcAft>
              <a:buNone/>
            </a:pPr>
            <a:r>
              <a:rPr lang="en-US" dirty="0" smtClean="0"/>
              <a:t>Bad: does not work well in high-dimensional datasets, parameter selection is tricky, has problems of identifying clusters of varying densities (SSN algorithm), density estimation is kind of simplistic (does not create a real density function, but rather a graph of density-connected points</a:t>
            </a:r>
            <a:endParaRPr dirty="0"/>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9891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K-Means forms spherical clusters only. This algorithm fails when data is not spherical ( i.e. same variance in all directions). K-Means algorithm is sensitive towards outlier. Outliers can skew the clusters in K-Means in very large extent. </a:t>
            </a:r>
            <a:r>
              <a:rPr lang="en-US" dirty="0" smtClean="0"/>
              <a:t/>
            </a:r>
            <a:br>
              <a:rPr lang="en-US" dirty="0" smtClean="0"/>
            </a:br>
            <a:r>
              <a:rPr lang="en-US" sz="1200" b="0" i="0" u="none" strike="noStrike" cap="none" dirty="0" smtClean="0">
                <a:solidFill>
                  <a:schemeClr val="dk1"/>
                </a:solidFill>
                <a:effectLst/>
                <a:latin typeface="Calibri"/>
                <a:ea typeface="Calibri"/>
                <a:cs typeface="Calibri"/>
                <a:sym typeface="Calibri"/>
              </a:rPr>
              <a:t> </a:t>
            </a: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462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Partitioning methods (K-means, PAM clustering) and hierarchical clustering work for finding spherical-shaped clusters or convex clusters. In other words, they are suitable only for compact and well-separated clusters. Moreover, they are also severely affected by the presence of noise and outliers in the data.</a:t>
            </a: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82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6538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947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502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870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851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162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5757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351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746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2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897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073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3796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2:notes"/>
          <p:cNvSpPr txBox="1">
            <a:spLocks noGrp="1"/>
          </p:cNvSpPr>
          <p:nvPr>
            <p:ph type="body" idx="1"/>
          </p:nvPr>
        </p:nvSpPr>
        <p:spPr>
          <a:xfrm>
            <a:off x="710407" y="4925408"/>
            <a:ext cx="5683250" cy="4029879"/>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441" name="Google Shape;441;p42:notes"/>
          <p:cNvSpPr>
            <a:spLocks noGrp="1" noRot="1" noChangeAspect="1"/>
          </p:cNvSpPr>
          <p:nvPr>
            <p:ph type="sldImg" idx="2"/>
          </p:nvPr>
        </p:nvSpPr>
        <p:spPr>
          <a:xfrm>
            <a:off x="482600" y="1279525"/>
            <a:ext cx="6138863"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207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9128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9982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83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Association rule learning is a type of unsupervised learning methods that tests for the dependence of one data element on another data element and create appropriately so that it can be more effective. It tries to discover some interesting relations or relations among the variables of the dataset. It depends on several rules to find interesting relations between variables in the database.</a:t>
            </a:r>
            <a:endParaRPr dirty="0"/>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267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2133"/>
              </a:spcBef>
              <a:spcAft>
                <a:spcPts val="0"/>
              </a:spcAft>
              <a:buSzPts val="1400"/>
              <a:buChar char="○"/>
              <a:defRPr/>
            </a:lvl2pPr>
            <a:lvl3pPr marL="1371600" lvl="2" indent="-317500" algn="l">
              <a:lnSpc>
                <a:spcPct val="115000"/>
              </a:lnSpc>
              <a:spcBef>
                <a:spcPts val="2133"/>
              </a:spcBef>
              <a:spcAft>
                <a:spcPts val="0"/>
              </a:spcAft>
              <a:buSzPts val="1400"/>
              <a:buChar char="■"/>
              <a:defRPr/>
            </a:lvl3pPr>
            <a:lvl4pPr marL="1828800" lvl="3" indent="-317500" algn="l">
              <a:lnSpc>
                <a:spcPct val="115000"/>
              </a:lnSpc>
              <a:spcBef>
                <a:spcPts val="2133"/>
              </a:spcBef>
              <a:spcAft>
                <a:spcPts val="0"/>
              </a:spcAft>
              <a:buSzPts val="1400"/>
              <a:buChar char="●"/>
              <a:defRPr/>
            </a:lvl4pPr>
            <a:lvl5pPr marL="2286000" lvl="4" indent="-317500" algn="l">
              <a:lnSpc>
                <a:spcPct val="115000"/>
              </a:lnSpc>
              <a:spcBef>
                <a:spcPts val="2133"/>
              </a:spcBef>
              <a:spcAft>
                <a:spcPts val="0"/>
              </a:spcAft>
              <a:buSzPts val="1400"/>
              <a:buChar char="○"/>
              <a:defRPr/>
            </a:lvl5pPr>
            <a:lvl6pPr marL="2743200" lvl="5" indent="-317500" algn="l">
              <a:lnSpc>
                <a:spcPct val="115000"/>
              </a:lnSpc>
              <a:spcBef>
                <a:spcPts val="2133"/>
              </a:spcBef>
              <a:spcAft>
                <a:spcPts val="0"/>
              </a:spcAft>
              <a:buSzPts val="1400"/>
              <a:buChar char="■"/>
              <a:defRPr/>
            </a:lvl6pPr>
            <a:lvl7pPr marL="3200400" lvl="6" indent="-317500" algn="l">
              <a:lnSpc>
                <a:spcPct val="115000"/>
              </a:lnSpc>
              <a:spcBef>
                <a:spcPts val="2133"/>
              </a:spcBef>
              <a:spcAft>
                <a:spcPts val="0"/>
              </a:spcAft>
              <a:buSzPts val="1400"/>
              <a:buChar char="●"/>
              <a:defRPr/>
            </a:lvl7pPr>
            <a:lvl8pPr marL="3657600" lvl="7" indent="-317500" algn="l">
              <a:lnSpc>
                <a:spcPct val="115000"/>
              </a:lnSpc>
              <a:spcBef>
                <a:spcPts val="2133"/>
              </a:spcBef>
              <a:spcAft>
                <a:spcPts val="0"/>
              </a:spcAft>
              <a:buSzPts val="1400"/>
              <a:buChar char="○"/>
              <a:defRPr/>
            </a:lvl8pPr>
            <a:lvl9pPr marL="4114800" lvl="8" indent="-317500" algn="l">
              <a:lnSpc>
                <a:spcPct val="115000"/>
              </a:lnSpc>
              <a:spcBef>
                <a:spcPts val="2133"/>
              </a:spcBef>
              <a:spcAft>
                <a:spcPts val="2133"/>
              </a:spcAft>
              <a:buSzPts val="1400"/>
              <a:buChar char="■"/>
              <a:defRPr/>
            </a:lvl9pPr>
          </a:lstStyle>
          <a:p>
            <a:endParaRPr/>
          </a:p>
        </p:txBody>
      </p:sp>
      <p:sp>
        <p:nvSpPr>
          <p:cNvPr id="16" name="Google Shape;16;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65"/>
          <p:cNvSpPr txBox="1">
            <a:spLocks noGrp="1"/>
          </p:cNvSpPr>
          <p:nvPr>
            <p:ph type="title"/>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endParaRPr/>
          </a:p>
        </p:txBody>
      </p:sp>
      <p:sp>
        <p:nvSpPr>
          <p:cNvPr id="50" name="Google Shape;50;p65"/>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2133"/>
              </a:spcBef>
              <a:spcAft>
                <a:spcPts val="0"/>
              </a:spcAft>
              <a:buSzPts val="1400"/>
              <a:buChar char="○"/>
              <a:defRPr/>
            </a:lvl2pPr>
            <a:lvl3pPr marL="1371600" lvl="2" indent="-317500" algn="ctr">
              <a:lnSpc>
                <a:spcPct val="115000"/>
              </a:lnSpc>
              <a:spcBef>
                <a:spcPts val="2133"/>
              </a:spcBef>
              <a:spcAft>
                <a:spcPts val="0"/>
              </a:spcAft>
              <a:buSzPts val="1400"/>
              <a:buChar char="■"/>
              <a:defRPr/>
            </a:lvl3pPr>
            <a:lvl4pPr marL="1828800" lvl="3" indent="-317500" algn="ctr">
              <a:lnSpc>
                <a:spcPct val="115000"/>
              </a:lnSpc>
              <a:spcBef>
                <a:spcPts val="2133"/>
              </a:spcBef>
              <a:spcAft>
                <a:spcPts val="0"/>
              </a:spcAft>
              <a:buSzPts val="1400"/>
              <a:buChar char="●"/>
              <a:defRPr/>
            </a:lvl4pPr>
            <a:lvl5pPr marL="2286000" lvl="4" indent="-317500" algn="ctr">
              <a:lnSpc>
                <a:spcPct val="115000"/>
              </a:lnSpc>
              <a:spcBef>
                <a:spcPts val="2133"/>
              </a:spcBef>
              <a:spcAft>
                <a:spcPts val="0"/>
              </a:spcAft>
              <a:buSzPts val="1400"/>
              <a:buChar char="○"/>
              <a:defRPr/>
            </a:lvl5pPr>
            <a:lvl6pPr marL="2743200" lvl="5" indent="-317500" algn="ctr">
              <a:lnSpc>
                <a:spcPct val="115000"/>
              </a:lnSpc>
              <a:spcBef>
                <a:spcPts val="2133"/>
              </a:spcBef>
              <a:spcAft>
                <a:spcPts val="0"/>
              </a:spcAft>
              <a:buSzPts val="1400"/>
              <a:buChar char="■"/>
              <a:defRPr/>
            </a:lvl6pPr>
            <a:lvl7pPr marL="3200400" lvl="6" indent="-317500" algn="ctr">
              <a:lnSpc>
                <a:spcPct val="115000"/>
              </a:lnSpc>
              <a:spcBef>
                <a:spcPts val="2133"/>
              </a:spcBef>
              <a:spcAft>
                <a:spcPts val="0"/>
              </a:spcAft>
              <a:buSzPts val="1400"/>
              <a:buChar char="●"/>
              <a:defRPr/>
            </a:lvl7pPr>
            <a:lvl8pPr marL="3657600" lvl="7" indent="-317500" algn="ctr">
              <a:lnSpc>
                <a:spcPct val="115000"/>
              </a:lnSpc>
              <a:spcBef>
                <a:spcPts val="2133"/>
              </a:spcBef>
              <a:spcAft>
                <a:spcPts val="0"/>
              </a:spcAft>
              <a:buSzPts val="1400"/>
              <a:buChar char="○"/>
              <a:defRPr/>
            </a:lvl8pPr>
            <a:lvl9pPr marL="4114800" lvl="8" indent="-317500" algn="ctr">
              <a:lnSpc>
                <a:spcPct val="115000"/>
              </a:lnSpc>
              <a:spcBef>
                <a:spcPts val="2133"/>
              </a:spcBef>
              <a:spcAft>
                <a:spcPts val="2133"/>
              </a:spcAft>
              <a:buSzPts val="1400"/>
              <a:buChar char="■"/>
              <a:defRPr/>
            </a:lvl9pPr>
          </a:lstStyle>
          <a:p>
            <a:endParaRPr/>
          </a:p>
        </p:txBody>
      </p:sp>
      <p:sp>
        <p:nvSpPr>
          <p:cNvPr id="51" name="Google Shape;51;p6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6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54"/>
        <p:cNvGrpSpPr/>
        <p:nvPr/>
      </p:nvGrpSpPr>
      <p:grpSpPr>
        <a:xfrm>
          <a:off x="0" y="0"/>
          <a:ext cx="0" cy="0"/>
          <a:chOff x="0" y="0"/>
          <a:chExt cx="0" cy="0"/>
        </a:xfrm>
      </p:grpSpPr>
      <p:sp>
        <p:nvSpPr>
          <p:cNvPr id="55" name="Google Shape;55;p67"/>
          <p:cNvSpPr txBox="1">
            <a:spLocks noGrp="1"/>
          </p:cNvSpPr>
          <p:nvPr>
            <p:ph type="subTitle" idx="1"/>
          </p:nvPr>
        </p:nvSpPr>
        <p:spPr>
          <a:xfrm>
            <a:off x="1910080" y="1850064"/>
            <a:ext cx="9875200" cy="1752800"/>
          </a:xfrm>
          <a:prstGeom prst="rect">
            <a:avLst/>
          </a:prstGeom>
          <a:noFill/>
          <a:ln>
            <a:noFill/>
          </a:ln>
        </p:spPr>
        <p:txBody>
          <a:bodyPr spcFirstLastPara="1" wrap="square" lIns="68575" tIns="0" rIns="68575" bIns="34275" anchor="t" anchorCtr="0">
            <a:noAutofit/>
          </a:bodyPr>
          <a:lstStyle>
            <a:lvl1pPr marR="0" lvl="0" algn="l">
              <a:lnSpc>
                <a:spcPct val="100000"/>
              </a:lnSpc>
              <a:spcBef>
                <a:spcPts val="667"/>
              </a:spcBef>
              <a:spcAft>
                <a:spcPts val="0"/>
              </a:spcAft>
              <a:buClr>
                <a:schemeClr val="accent1"/>
              </a:buClr>
              <a:buSzPts val="1600"/>
              <a:buFont typeface="Noto Sans Symbols"/>
              <a:buNone/>
              <a:defRPr sz="2667" b="0" i="0" u="none" strike="noStrike" cap="none">
                <a:solidFill>
                  <a:srgbClr val="2A310F"/>
                </a:solidFill>
                <a:latin typeface="Cabin"/>
                <a:ea typeface="Cabin"/>
                <a:cs typeface="Cabin"/>
                <a:sym typeface="Cabin"/>
              </a:defRPr>
            </a:lvl1pPr>
            <a:lvl2pPr marR="0" lvl="1" algn="ctr">
              <a:lnSpc>
                <a:spcPct val="100000"/>
              </a:lnSpc>
              <a:spcBef>
                <a:spcPts val="533"/>
              </a:spcBef>
              <a:spcAft>
                <a:spcPts val="0"/>
              </a:spcAft>
              <a:buClr>
                <a:schemeClr val="accent1"/>
              </a:buClr>
              <a:buSzPts val="2100"/>
              <a:buFont typeface="Verdana"/>
              <a:buNone/>
              <a:defRPr sz="2800" b="0" i="0" u="none" strike="noStrike" cap="none">
                <a:solidFill>
                  <a:schemeClr val="dk1"/>
                </a:solidFill>
                <a:latin typeface="Cabin"/>
                <a:ea typeface="Cabin"/>
                <a:cs typeface="Cabin"/>
                <a:sym typeface="Cabin"/>
              </a:defRPr>
            </a:lvl2pPr>
            <a:lvl3pPr marR="0" lvl="2" algn="ctr">
              <a:lnSpc>
                <a:spcPct val="100000"/>
              </a:lnSpc>
              <a:spcBef>
                <a:spcPts val="533"/>
              </a:spcBef>
              <a:spcAft>
                <a:spcPts val="0"/>
              </a:spcAft>
              <a:buClr>
                <a:schemeClr val="accent2"/>
              </a:buClr>
              <a:buSzPts val="1800"/>
              <a:buFont typeface="Noto Sans Symbols"/>
              <a:buNone/>
              <a:defRPr sz="2400" b="0" i="0" u="none" strike="noStrike" cap="none">
                <a:solidFill>
                  <a:schemeClr val="dk1"/>
                </a:solidFill>
                <a:latin typeface="Cabin"/>
                <a:ea typeface="Cabin"/>
                <a:cs typeface="Cabin"/>
                <a:sym typeface="Cabin"/>
              </a:defRPr>
            </a:lvl3pPr>
            <a:lvl4pPr marR="0" lvl="3" algn="ctr">
              <a:lnSpc>
                <a:spcPct val="100000"/>
              </a:lnSpc>
              <a:spcBef>
                <a:spcPts val="400"/>
              </a:spcBef>
              <a:spcAft>
                <a:spcPts val="0"/>
              </a:spcAft>
              <a:buClr>
                <a:srgbClr val="C32D2E"/>
              </a:buClr>
              <a:buSzPts val="1500"/>
              <a:buFont typeface="Noto Sans Symbols"/>
              <a:buNone/>
              <a:defRPr sz="2000" b="0" i="0" u="none" strike="noStrike" cap="none">
                <a:solidFill>
                  <a:schemeClr val="dk1"/>
                </a:solidFill>
                <a:latin typeface="Cabin"/>
                <a:ea typeface="Cabin"/>
                <a:cs typeface="Cabin"/>
                <a:sym typeface="Cabin"/>
              </a:defRPr>
            </a:lvl4pPr>
            <a:lvl5pPr marR="0" lvl="4" algn="ctr">
              <a:lnSpc>
                <a:spcPct val="100000"/>
              </a:lnSpc>
              <a:spcBef>
                <a:spcPts val="400"/>
              </a:spcBef>
              <a:spcAft>
                <a:spcPts val="0"/>
              </a:spcAft>
              <a:buClr>
                <a:srgbClr val="84AA33"/>
              </a:buClr>
              <a:buSzPts val="1500"/>
              <a:buFont typeface="Noto Sans Symbols"/>
              <a:buNone/>
              <a:defRPr sz="2000" b="0" i="0" u="none" strike="noStrike" cap="none">
                <a:solidFill>
                  <a:schemeClr val="dk1"/>
                </a:solidFill>
                <a:latin typeface="Cabin"/>
                <a:ea typeface="Cabin"/>
                <a:cs typeface="Cabin"/>
                <a:sym typeface="Cabin"/>
              </a:defRPr>
            </a:lvl5pPr>
            <a:lvl6pPr marR="0" lvl="5" algn="ctr">
              <a:lnSpc>
                <a:spcPct val="100000"/>
              </a:lnSpc>
              <a:spcBef>
                <a:spcPts val="400"/>
              </a:spcBef>
              <a:spcAft>
                <a:spcPts val="0"/>
              </a:spcAft>
              <a:buClr>
                <a:schemeClr val="accent5"/>
              </a:buClr>
              <a:buSzPts val="1500"/>
              <a:buFont typeface="Noto Sans Symbols"/>
              <a:buNone/>
              <a:defRPr sz="2000" b="0" i="0" u="none" strike="noStrike" cap="none">
                <a:solidFill>
                  <a:schemeClr val="dk1"/>
                </a:solidFill>
                <a:latin typeface="Cabin"/>
                <a:ea typeface="Cabin"/>
                <a:cs typeface="Cabin"/>
                <a:sym typeface="Cabin"/>
              </a:defRPr>
            </a:lvl6pPr>
            <a:lvl7pPr marR="0" lvl="6" algn="ctr">
              <a:lnSpc>
                <a:spcPct val="100000"/>
              </a:lnSpc>
              <a:spcBef>
                <a:spcPts val="400"/>
              </a:spcBef>
              <a:spcAft>
                <a:spcPts val="0"/>
              </a:spcAft>
              <a:buClr>
                <a:schemeClr val="accent6"/>
              </a:buClr>
              <a:buSzPts val="1500"/>
              <a:buFont typeface="Noto Sans Symbols"/>
              <a:buNone/>
              <a:defRPr sz="2000" b="0" i="0" u="none" strike="noStrike" cap="none">
                <a:solidFill>
                  <a:schemeClr val="dk1"/>
                </a:solidFill>
                <a:latin typeface="Cabin"/>
                <a:ea typeface="Cabin"/>
                <a:cs typeface="Cabin"/>
                <a:sym typeface="Cabin"/>
              </a:defRPr>
            </a:lvl7pPr>
            <a:lvl8pPr marR="0" lvl="7" algn="ctr">
              <a:lnSpc>
                <a:spcPct val="100000"/>
              </a:lnSpc>
              <a:spcBef>
                <a:spcPts val="400"/>
              </a:spcBef>
              <a:spcAft>
                <a:spcPts val="0"/>
              </a:spcAft>
              <a:buClr>
                <a:schemeClr val="accent6"/>
              </a:buClr>
              <a:buSzPts val="1500"/>
              <a:buFont typeface="Noto Sans Symbols"/>
              <a:buNone/>
              <a:defRPr sz="2000" b="0" i="0" u="none" strike="noStrike" cap="none">
                <a:solidFill>
                  <a:schemeClr val="dk1"/>
                </a:solidFill>
                <a:latin typeface="Cabin"/>
                <a:ea typeface="Cabin"/>
                <a:cs typeface="Cabin"/>
                <a:sym typeface="Cabin"/>
              </a:defRPr>
            </a:lvl8pPr>
            <a:lvl9pPr marR="0" lvl="8" algn="ctr">
              <a:lnSpc>
                <a:spcPct val="100000"/>
              </a:lnSpc>
              <a:spcBef>
                <a:spcPts val="400"/>
              </a:spcBef>
              <a:spcAft>
                <a:spcPts val="0"/>
              </a:spcAft>
              <a:buClr>
                <a:schemeClr val="accent6"/>
              </a:buClr>
              <a:buSzPts val="1500"/>
              <a:buFont typeface="Noto Sans Symbols"/>
              <a:buNone/>
              <a:defRPr sz="2000" b="0" i="0" u="none" strike="noStrike" cap="none">
                <a:solidFill>
                  <a:schemeClr val="dk1"/>
                </a:solidFill>
                <a:latin typeface="Cabin"/>
                <a:ea typeface="Cabin"/>
                <a:cs typeface="Cabin"/>
                <a:sym typeface="Cabin"/>
              </a:defRPr>
            </a:lvl9pPr>
          </a:lstStyle>
          <a:p>
            <a:endParaRPr/>
          </a:p>
        </p:txBody>
      </p:sp>
      <p:sp>
        <p:nvSpPr>
          <p:cNvPr id="56" name="Google Shape;56;p67"/>
          <p:cNvSpPr txBox="1">
            <a:spLocks noGrp="1"/>
          </p:cNvSpPr>
          <p:nvPr>
            <p:ph type="ftr" idx="11"/>
          </p:nvPr>
        </p:nvSpPr>
        <p:spPr>
          <a:xfrm>
            <a:off x="7518400" y="6400999"/>
            <a:ext cx="3860800" cy="4760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chemeClr val="dk1"/>
                </a:solidFill>
                <a:latin typeface="Cabin"/>
                <a:ea typeface="Cabin"/>
                <a:cs typeface="Cabin"/>
                <a:sym typeface="Cabi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9pPr>
          </a:lstStyle>
          <a:p>
            <a:endParaRPr/>
          </a:p>
        </p:txBody>
      </p:sp>
      <p:sp>
        <p:nvSpPr>
          <p:cNvPr id="57" name="Google Shape;57;p67"/>
          <p:cNvSpPr txBox="1">
            <a:spLocks noGrp="1"/>
          </p:cNvSpPr>
          <p:nvPr>
            <p:ph type="sldNum" idx="12"/>
          </p:nvPr>
        </p:nvSpPr>
        <p:spPr>
          <a:xfrm>
            <a:off x="13309600" y="6305551"/>
            <a:ext cx="609600" cy="476000"/>
          </a:xfrm>
          <a:prstGeom prst="rect">
            <a:avLst/>
          </a:prstGeom>
          <a:noFill/>
          <a:ln>
            <a:noFill/>
          </a:ln>
        </p:spPr>
        <p:txBody>
          <a:bodyPr spcFirstLastPara="1" wrap="square" lIns="68575" tIns="34275" rIns="68575" bIns="34275" anchor="t" anchorCtr="0">
            <a:noAutofit/>
          </a:bodyPr>
          <a:lstStyle>
            <a:lvl1pPr marL="0" marR="0" lvl="0" indent="0" algn="l">
              <a:lnSpc>
                <a:spcPct val="100000"/>
              </a:lnSpc>
              <a:spcBef>
                <a:spcPts val="0"/>
              </a:spcBef>
              <a:spcAft>
                <a:spcPts val="0"/>
              </a:spcAft>
              <a:buClr>
                <a:srgbClr val="000000"/>
              </a:buClr>
              <a:buSzPts val="1400"/>
              <a:buFont typeface="Arial"/>
              <a:buNone/>
              <a:defRPr sz="1867" b="0" i="0" u="none" strike="noStrike" cap="none">
                <a:solidFill>
                  <a:schemeClr val="dk1"/>
                </a:solidFill>
                <a:latin typeface="Cabin"/>
                <a:ea typeface="Cabin"/>
                <a:cs typeface="Cabin"/>
                <a:sym typeface="Cabin"/>
              </a:defRPr>
            </a:lvl1pPr>
            <a:lvl2pPr marL="0" marR="0" lvl="1" indent="0" algn="l">
              <a:lnSpc>
                <a:spcPct val="100000"/>
              </a:lnSpc>
              <a:spcBef>
                <a:spcPts val="0"/>
              </a:spcBef>
              <a:spcAft>
                <a:spcPts val="0"/>
              </a:spcAft>
              <a:buClr>
                <a:srgbClr val="000000"/>
              </a:buClr>
              <a:buSzPts val="1400"/>
              <a:buFont typeface="Arial"/>
              <a:buNone/>
              <a:defRPr sz="1867" b="0" i="0" u="none" strike="noStrike" cap="none">
                <a:solidFill>
                  <a:schemeClr val="dk1"/>
                </a:solidFill>
                <a:latin typeface="Cabin"/>
                <a:ea typeface="Cabin"/>
                <a:cs typeface="Cabin"/>
                <a:sym typeface="Cabin"/>
              </a:defRPr>
            </a:lvl2pPr>
            <a:lvl3pPr marL="0" marR="0" lvl="2" indent="0" algn="l">
              <a:lnSpc>
                <a:spcPct val="100000"/>
              </a:lnSpc>
              <a:spcBef>
                <a:spcPts val="0"/>
              </a:spcBef>
              <a:spcAft>
                <a:spcPts val="0"/>
              </a:spcAft>
              <a:buClr>
                <a:srgbClr val="000000"/>
              </a:buClr>
              <a:buSzPts val="1400"/>
              <a:buFont typeface="Arial"/>
              <a:buNone/>
              <a:defRPr sz="1867" b="0" i="0" u="none" strike="noStrike" cap="none">
                <a:solidFill>
                  <a:schemeClr val="dk1"/>
                </a:solidFill>
                <a:latin typeface="Cabin"/>
                <a:ea typeface="Cabin"/>
                <a:cs typeface="Cabin"/>
                <a:sym typeface="Cabin"/>
              </a:defRPr>
            </a:lvl3pPr>
            <a:lvl4pPr marL="0" marR="0" lvl="3" indent="0" algn="l">
              <a:lnSpc>
                <a:spcPct val="100000"/>
              </a:lnSpc>
              <a:spcBef>
                <a:spcPts val="0"/>
              </a:spcBef>
              <a:spcAft>
                <a:spcPts val="0"/>
              </a:spcAft>
              <a:buClr>
                <a:srgbClr val="000000"/>
              </a:buClr>
              <a:buSzPts val="1400"/>
              <a:buFont typeface="Arial"/>
              <a:buNone/>
              <a:defRPr sz="1867" b="0" i="0" u="none" strike="noStrike" cap="none">
                <a:solidFill>
                  <a:schemeClr val="dk1"/>
                </a:solidFill>
                <a:latin typeface="Cabin"/>
                <a:ea typeface="Cabin"/>
                <a:cs typeface="Cabin"/>
                <a:sym typeface="Cabin"/>
              </a:defRPr>
            </a:lvl4pPr>
            <a:lvl5pPr marL="0" marR="0" lvl="4" indent="0" algn="l">
              <a:lnSpc>
                <a:spcPct val="100000"/>
              </a:lnSpc>
              <a:spcBef>
                <a:spcPts val="0"/>
              </a:spcBef>
              <a:spcAft>
                <a:spcPts val="0"/>
              </a:spcAft>
              <a:buClr>
                <a:srgbClr val="000000"/>
              </a:buClr>
              <a:buSzPts val="1400"/>
              <a:buFont typeface="Arial"/>
              <a:buNone/>
              <a:defRPr sz="1867" b="0" i="0" u="none" strike="noStrike" cap="none">
                <a:solidFill>
                  <a:schemeClr val="dk1"/>
                </a:solidFill>
                <a:latin typeface="Cabin"/>
                <a:ea typeface="Cabin"/>
                <a:cs typeface="Cabin"/>
                <a:sym typeface="Cabin"/>
              </a:defRPr>
            </a:lvl5pPr>
            <a:lvl6pPr marL="0" marR="0" lvl="5" indent="0" algn="l">
              <a:lnSpc>
                <a:spcPct val="100000"/>
              </a:lnSpc>
              <a:spcBef>
                <a:spcPts val="0"/>
              </a:spcBef>
              <a:spcAft>
                <a:spcPts val="0"/>
              </a:spcAft>
              <a:buClr>
                <a:srgbClr val="000000"/>
              </a:buClr>
              <a:buSzPts val="1400"/>
              <a:buFont typeface="Arial"/>
              <a:buNone/>
              <a:defRPr sz="1867" b="0" i="0" u="none" strike="noStrike" cap="none">
                <a:solidFill>
                  <a:schemeClr val="dk1"/>
                </a:solidFill>
                <a:latin typeface="Cabin"/>
                <a:ea typeface="Cabin"/>
                <a:cs typeface="Cabin"/>
                <a:sym typeface="Cabin"/>
              </a:defRPr>
            </a:lvl6pPr>
            <a:lvl7pPr marL="0" marR="0" lvl="6" indent="0" algn="l">
              <a:lnSpc>
                <a:spcPct val="100000"/>
              </a:lnSpc>
              <a:spcBef>
                <a:spcPts val="0"/>
              </a:spcBef>
              <a:spcAft>
                <a:spcPts val="0"/>
              </a:spcAft>
              <a:buClr>
                <a:srgbClr val="000000"/>
              </a:buClr>
              <a:buSzPts val="1400"/>
              <a:buFont typeface="Arial"/>
              <a:buNone/>
              <a:defRPr sz="1867" b="0" i="0" u="none" strike="noStrike" cap="none">
                <a:solidFill>
                  <a:schemeClr val="dk1"/>
                </a:solidFill>
                <a:latin typeface="Cabin"/>
                <a:ea typeface="Cabin"/>
                <a:cs typeface="Cabin"/>
                <a:sym typeface="Cabin"/>
              </a:defRPr>
            </a:lvl7pPr>
            <a:lvl8pPr marL="0" marR="0" lvl="7" indent="0" algn="l">
              <a:lnSpc>
                <a:spcPct val="100000"/>
              </a:lnSpc>
              <a:spcBef>
                <a:spcPts val="0"/>
              </a:spcBef>
              <a:spcAft>
                <a:spcPts val="0"/>
              </a:spcAft>
              <a:buClr>
                <a:srgbClr val="000000"/>
              </a:buClr>
              <a:buSzPts val="1400"/>
              <a:buFont typeface="Arial"/>
              <a:buNone/>
              <a:defRPr sz="1867" b="0" i="0" u="none" strike="noStrike" cap="none">
                <a:solidFill>
                  <a:schemeClr val="dk1"/>
                </a:solidFill>
                <a:latin typeface="Cabin"/>
                <a:ea typeface="Cabin"/>
                <a:cs typeface="Cabin"/>
                <a:sym typeface="Cabin"/>
              </a:defRPr>
            </a:lvl8pPr>
            <a:lvl9pPr marL="0" marR="0" lvl="8" indent="0" algn="l">
              <a:lnSpc>
                <a:spcPct val="100000"/>
              </a:lnSpc>
              <a:spcBef>
                <a:spcPts val="0"/>
              </a:spcBef>
              <a:spcAft>
                <a:spcPts val="0"/>
              </a:spcAft>
              <a:buClr>
                <a:srgbClr val="000000"/>
              </a:buClr>
              <a:buSzPts val="1400"/>
              <a:buFont typeface="Arial"/>
              <a:buNone/>
              <a:defRPr sz="1867" b="0" i="0" u="none" strike="noStrike" cap="none">
                <a:solidFill>
                  <a:schemeClr val="dk1"/>
                </a:solidFill>
                <a:latin typeface="Cabin"/>
                <a:ea typeface="Cabin"/>
                <a:cs typeface="Cabin"/>
                <a:sym typeface="Cabin"/>
              </a:defRPr>
            </a:lvl9pPr>
          </a:lstStyle>
          <a:p>
            <a:pPr marL="0" lvl="0" indent="0" algn="l" rtl="0">
              <a:spcBef>
                <a:spcPts val="0"/>
              </a:spcBef>
              <a:spcAft>
                <a:spcPts val="0"/>
              </a:spcAft>
              <a:buNone/>
            </a:pPr>
            <a:endParaRPr/>
          </a:p>
        </p:txBody>
      </p:sp>
      <p:sp>
        <p:nvSpPr>
          <p:cNvPr id="58" name="Google Shape;58;p67"/>
          <p:cNvSpPr txBox="1">
            <a:spLocks noGrp="1"/>
          </p:cNvSpPr>
          <p:nvPr>
            <p:ph type="title"/>
          </p:nvPr>
        </p:nvSpPr>
        <p:spPr>
          <a:xfrm>
            <a:off x="1913467" y="838200"/>
            <a:ext cx="9999200" cy="579200"/>
          </a:xfrm>
          <a:prstGeom prst="rect">
            <a:avLst/>
          </a:prstGeom>
          <a:noFill/>
          <a:ln>
            <a:noFill/>
          </a:ln>
        </p:spPr>
        <p:txBody>
          <a:bodyPr spcFirstLastPara="1" wrap="square" lIns="68575" tIns="34275" rIns="68575" bIns="34275" anchor="ctr" anchorCtr="0">
            <a:noAutofit/>
          </a:bodyPr>
          <a:lstStyle>
            <a:lvl1pPr marR="0" lvl="0" algn="l">
              <a:lnSpc>
                <a:spcPct val="100000"/>
              </a:lnSpc>
              <a:spcBef>
                <a:spcPts val="0"/>
              </a:spcBef>
              <a:spcAft>
                <a:spcPts val="0"/>
              </a:spcAft>
              <a:buSzPts val="1100"/>
              <a:buNone/>
              <a:defRPr sz="4267" b="0" i="0" u="none" strike="noStrike" cap="none">
                <a:solidFill>
                  <a:srgbClr val="344D6C"/>
                </a:solidFill>
                <a:latin typeface="Cabin"/>
                <a:ea typeface="Cabin"/>
                <a:cs typeface="Cabin"/>
                <a:sym typeface="Cabin"/>
              </a:defRPr>
            </a:lvl1pPr>
            <a:lvl2pPr marR="0" lvl="1"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2pPr>
            <a:lvl3pPr marR="0" lvl="2"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3pPr>
            <a:lvl4pPr marR="0" lvl="3"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4pPr>
            <a:lvl5pPr marR="0" lvl="4"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5pPr>
            <a:lvl6pPr marR="0" lvl="5"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6pPr>
            <a:lvl7pPr marR="0" lvl="6"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7pPr>
            <a:lvl8pPr marR="0" lvl="7"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8pPr>
            <a:lvl9pPr marR="0" lvl="8"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p68"/>
          <p:cNvSpPr txBox="1">
            <a:spLocks noGrp="1"/>
          </p:cNvSpPr>
          <p:nvPr>
            <p:ph type="title"/>
          </p:nvPr>
        </p:nvSpPr>
        <p:spPr>
          <a:xfrm>
            <a:off x="0" y="304800"/>
            <a:ext cx="9956800" cy="579200"/>
          </a:xfrm>
          <a:prstGeom prst="rect">
            <a:avLst/>
          </a:prstGeom>
          <a:noFill/>
          <a:ln>
            <a:noFill/>
          </a:ln>
        </p:spPr>
        <p:txBody>
          <a:bodyPr spcFirstLastPara="1" wrap="square" lIns="68575" tIns="34275" rIns="68575" bIns="34275" anchor="ctr" anchorCtr="0">
            <a:noAutofit/>
          </a:bodyPr>
          <a:lstStyle>
            <a:lvl1pPr marR="0" lvl="0" algn="l">
              <a:lnSpc>
                <a:spcPct val="100000"/>
              </a:lnSpc>
              <a:spcBef>
                <a:spcPts val="0"/>
              </a:spcBef>
              <a:spcAft>
                <a:spcPts val="0"/>
              </a:spcAft>
              <a:buSzPts val="1100"/>
              <a:buNone/>
              <a:defRPr sz="4267" b="0" i="0" u="none" strike="noStrike" cap="none">
                <a:solidFill>
                  <a:srgbClr val="344D6C"/>
                </a:solidFill>
                <a:latin typeface="Cabin"/>
                <a:ea typeface="Cabin"/>
                <a:cs typeface="Cabin"/>
                <a:sym typeface="Cabin"/>
              </a:defRPr>
            </a:lvl1pPr>
            <a:lvl2pPr marR="0" lvl="1"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2pPr>
            <a:lvl3pPr marR="0" lvl="2"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3pPr>
            <a:lvl4pPr marR="0" lvl="3"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4pPr>
            <a:lvl5pPr marR="0" lvl="4"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5pPr>
            <a:lvl6pPr marR="0" lvl="5"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6pPr>
            <a:lvl7pPr marR="0" lvl="6"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7pPr>
            <a:lvl8pPr marR="0" lvl="7"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8pPr>
            <a:lvl9pPr marR="0" lvl="8" algn="l">
              <a:lnSpc>
                <a:spcPct val="100000"/>
              </a:lnSpc>
              <a:spcBef>
                <a:spcPts val="0"/>
              </a:spcBef>
              <a:spcAft>
                <a:spcPts val="0"/>
              </a:spcAft>
              <a:buSzPts val="1100"/>
              <a:buNone/>
              <a:defRPr sz="4267" b="0" i="0" u="none" strike="noStrike" cap="none">
                <a:solidFill>
                  <a:srgbClr val="572314"/>
                </a:solidFill>
                <a:latin typeface="Cabin"/>
                <a:ea typeface="Cabin"/>
                <a:cs typeface="Cabin"/>
                <a:sym typeface="Cabin"/>
              </a:defRPr>
            </a:lvl9pPr>
          </a:lstStyle>
          <a:p>
            <a:endParaRPr/>
          </a:p>
        </p:txBody>
      </p:sp>
      <p:sp>
        <p:nvSpPr>
          <p:cNvPr id="61" name="Google Shape;61;p68"/>
          <p:cNvSpPr txBox="1">
            <a:spLocks noGrp="1"/>
          </p:cNvSpPr>
          <p:nvPr>
            <p:ph type="body" idx="1"/>
          </p:nvPr>
        </p:nvSpPr>
        <p:spPr>
          <a:xfrm>
            <a:off x="914400" y="1066800"/>
            <a:ext cx="10871200" cy="4953200"/>
          </a:xfrm>
          <a:prstGeom prst="rect">
            <a:avLst/>
          </a:prstGeom>
          <a:noFill/>
          <a:ln>
            <a:noFill/>
          </a:ln>
        </p:spPr>
        <p:txBody>
          <a:bodyPr spcFirstLastPara="1" wrap="square" lIns="68575" tIns="34275" rIns="68575" bIns="34275" anchor="t" anchorCtr="0">
            <a:noAutofit/>
          </a:bodyPr>
          <a:lstStyle>
            <a:lvl1pPr marL="457200" marR="0" lvl="0" indent="-349250" algn="l">
              <a:lnSpc>
                <a:spcPct val="100000"/>
              </a:lnSpc>
              <a:spcBef>
                <a:spcPts val="667"/>
              </a:spcBef>
              <a:spcAft>
                <a:spcPts val="0"/>
              </a:spcAft>
              <a:buClr>
                <a:schemeClr val="accent1"/>
              </a:buClr>
              <a:buSzPts val="1900"/>
              <a:buFont typeface="Noto Sans Symbols"/>
              <a:buChar char="●"/>
              <a:defRPr sz="3200" b="0" i="0" u="none" strike="noStrike" cap="none">
                <a:solidFill>
                  <a:schemeClr val="dk1"/>
                </a:solidFill>
                <a:latin typeface="Cabin"/>
                <a:ea typeface="Cabin"/>
                <a:cs typeface="Cabin"/>
                <a:sym typeface="Cabin"/>
              </a:defRPr>
            </a:lvl1pPr>
            <a:lvl2pPr marL="914400" marR="0" lvl="1" indent="-361950" algn="l">
              <a:lnSpc>
                <a:spcPct val="100000"/>
              </a:lnSpc>
              <a:spcBef>
                <a:spcPts val="533"/>
              </a:spcBef>
              <a:spcAft>
                <a:spcPts val="0"/>
              </a:spcAft>
              <a:buClr>
                <a:schemeClr val="accent1"/>
              </a:buClr>
              <a:buSzPts val="2100"/>
              <a:buFont typeface="Verdana"/>
              <a:buChar char="◦"/>
              <a:defRPr sz="2800" b="0" i="0" u="none" strike="noStrike" cap="none">
                <a:solidFill>
                  <a:schemeClr val="dk1"/>
                </a:solidFill>
                <a:latin typeface="Cabin"/>
                <a:ea typeface="Cabin"/>
                <a:cs typeface="Cabin"/>
                <a:sym typeface="Cabin"/>
              </a:defRPr>
            </a:lvl2pPr>
            <a:lvl3pPr marL="1371600" marR="0" lvl="2" indent="-342900" algn="l">
              <a:lnSpc>
                <a:spcPct val="100000"/>
              </a:lnSpc>
              <a:spcBef>
                <a:spcPts val="533"/>
              </a:spcBef>
              <a:spcAft>
                <a:spcPts val="0"/>
              </a:spcAft>
              <a:buClr>
                <a:schemeClr val="accent2"/>
              </a:buClr>
              <a:buSzPts val="1800"/>
              <a:buFont typeface="Noto Sans Symbols"/>
              <a:buChar char="⚫"/>
              <a:defRPr sz="2400" b="0" i="0" u="none" strike="noStrike" cap="none">
                <a:solidFill>
                  <a:schemeClr val="dk1"/>
                </a:solidFill>
                <a:latin typeface="Cabin"/>
                <a:ea typeface="Cabin"/>
                <a:cs typeface="Cabin"/>
                <a:sym typeface="Cabin"/>
              </a:defRPr>
            </a:lvl3pPr>
            <a:lvl4pPr marL="1828800" marR="0" lvl="3" indent="-323850" algn="l">
              <a:lnSpc>
                <a:spcPct val="100000"/>
              </a:lnSpc>
              <a:spcBef>
                <a:spcPts val="400"/>
              </a:spcBef>
              <a:spcAft>
                <a:spcPts val="0"/>
              </a:spcAft>
              <a:buClr>
                <a:srgbClr val="C32D2E"/>
              </a:buClr>
              <a:buSzPts val="1500"/>
              <a:buFont typeface="Noto Sans Symbols"/>
              <a:buChar char="⚫"/>
              <a:defRPr sz="2000" b="0" i="0" u="none" strike="noStrike" cap="none">
                <a:solidFill>
                  <a:schemeClr val="dk1"/>
                </a:solidFill>
                <a:latin typeface="Cabin"/>
                <a:ea typeface="Cabin"/>
                <a:cs typeface="Cabin"/>
                <a:sym typeface="Cabin"/>
              </a:defRPr>
            </a:lvl4pPr>
            <a:lvl5pPr marL="2286000" marR="0" lvl="4" indent="-323850" algn="l">
              <a:lnSpc>
                <a:spcPct val="100000"/>
              </a:lnSpc>
              <a:spcBef>
                <a:spcPts val="400"/>
              </a:spcBef>
              <a:spcAft>
                <a:spcPts val="0"/>
              </a:spcAft>
              <a:buClr>
                <a:srgbClr val="84AA33"/>
              </a:buClr>
              <a:buSzPts val="1500"/>
              <a:buFont typeface="Noto Sans Symbols"/>
              <a:buChar char="⚫"/>
              <a:defRPr sz="2000" b="0" i="0" u="none" strike="noStrike" cap="none">
                <a:solidFill>
                  <a:schemeClr val="dk1"/>
                </a:solidFill>
                <a:latin typeface="Cabin"/>
                <a:ea typeface="Cabin"/>
                <a:cs typeface="Cabin"/>
                <a:sym typeface="Cabin"/>
              </a:defRPr>
            </a:lvl5pPr>
            <a:lvl6pPr marL="2743200" marR="0" lvl="5" indent="-323850" algn="l">
              <a:lnSpc>
                <a:spcPct val="100000"/>
              </a:lnSpc>
              <a:spcBef>
                <a:spcPts val="400"/>
              </a:spcBef>
              <a:spcAft>
                <a:spcPts val="0"/>
              </a:spcAft>
              <a:buClr>
                <a:schemeClr val="accent5"/>
              </a:buClr>
              <a:buSzPts val="1500"/>
              <a:buFont typeface="Noto Sans Symbols"/>
              <a:buChar char="⚫"/>
              <a:defRPr sz="2000" b="0" i="0" u="none" strike="noStrike" cap="none">
                <a:solidFill>
                  <a:schemeClr val="dk1"/>
                </a:solidFill>
                <a:latin typeface="Cabin"/>
                <a:ea typeface="Cabin"/>
                <a:cs typeface="Cabin"/>
                <a:sym typeface="Cabin"/>
              </a:defRPr>
            </a:lvl6pPr>
            <a:lvl7pPr marL="3200400" marR="0" lvl="6" indent="-323850" algn="l">
              <a:lnSpc>
                <a:spcPct val="100000"/>
              </a:lnSpc>
              <a:spcBef>
                <a:spcPts val="400"/>
              </a:spcBef>
              <a:spcAft>
                <a:spcPts val="0"/>
              </a:spcAft>
              <a:buClr>
                <a:schemeClr val="accent6"/>
              </a:buClr>
              <a:buSzPts val="1500"/>
              <a:buFont typeface="Noto Sans Symbols"/>
              <a:buChar char="⚫"/>
              <a:defRPr sz="2000" b="0" i="0" u="none" strike="noStrike" cap="none">
                <a:solidFill>
                  <a:schemeClr val="dk1"/>
                </a:solidFill>
                <a:latin typeface="Cabin"/>
                <a:ea typeface="Cabin"/>
                <a:cs typeface="Cabin"/>
                <a:sym typeface="Cabin"/>
              </a:defRPr>
            </a:lvl7pPr>
            <a:lvl8pPr marL="3657600" marR="0" lvl="7" indent="-323850" algn="l">
              <a:lnSpc>
                <a:spcPct val="100000"/>
              </a:lnSpc>
              <a:spcBef>
                <a:spcPts val="400"/>
              </a:spcBef>
              <a:spcAft>
                <a:spcPts val="0"/>
              </a:spcAft>
              <a:buClr>
                <a:schemeClr val="accent6"/>
              </a:buClr>
              <a:buSzPts val="1500"/>
              <a:buFont typeface="Noto Sans Symbols"/>
              <a:buChar char="⚫"/>
              <a:defRPr sz="2000" b="0" i="0" u="none" strike="noStrike" cap="none">
                <a:solidFill>
                  <a:schemeClr val="dk1"/>
                </a:solidFill>
                <a:latin typeface="Cabin"/>
                <a:ea typeface="Cabin"/>
                <a:cs typeface="Cabin"/>
                <a:sym typeface="Cabin"/>
              </a:defRPr>
            </a:lvl8pPr>
            <a:lvl9pPr marL="4114800" marR="0" lvl="8" indent="-323850" algn="l">
              <a:lnSpc>
                <a:spcPct val="100000"/>
              </a:lnSpc>
              <a:spcBef>
                <a:spcPts val="400"/>
              </a:spcBef>
              <a:spcAft>
                <a:spcPts val="0"/>
              </a:spcAft>
              <a:buClr>
                <a:schemeClr val="accent6"/>
              </a:buClr>
              <a:buSzPts val="15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62" name="Google Shape;62;p68"/>
          <p:cNvSpPr txBox="1">
            <a:spLocks noGrp="1"/>
          </p:cNvSpPr>
          <p:nvPr>
            <p:ph type="ftr" idx="11"/>
          </p:nvPr>
        </p:nvSpPr>
        <p:spPr>
          <a:xfrm>
            <a:off x="7518400" y="6400999"/>
            <a:ext cx="3860800" cy="4760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chemeClr val="dk1"/>
                </a:solidFill>
                <a:latin typeface="Cabin"/>
                <a:ea typeface="Cabin"/>
                <a:cs typeface="Cabin"/>
                <a:sym typeface="Cabi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bin"/>
                <a:ea typeface="Cabin"/>
                <a:cs typeface="Cabin"/>
                <a:sym typeface="Cabin"/>
              </a:defRPr>
            </a:lvl9pPr>
          </a:lstStyle>
          <a:p>
            <a:endParaRPr/>
          </a:p>
        </p:txBody>
      </p:sp>
      <p:sp>
        <p:nvSpPr>
          <p:cNvPr id="63" name="Google Shape;63;p68"/>
          <p:cNvSpPr/>
          <p:nvPr/>
        </p:nvSpPr>
        <p:spPr>
          <a:xfrm>
            <a:off x="0" y="304800"/>
            <a:ext cx="12192000" cy="609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8A0000"/>
              </a:solidFill>
              <a:latin typeface="Gill Sans"/>
              <a:ea typeface="Gill Sans"/>
              <a:cs typeface="Gill Sans"/>
              <a:sym typeface="Gill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0"/>
        <p:cNvGrpSpPr/>
        <p:nvPr/>
      </p:nvGrpSpPr>
      <p:grpSpPr>
        <a:xfrm>
          <a:off x="0" y="0"/>
          <a:ext cx="0" cy="0"/>
          <a:chOff x="0" y="0"/>
          <a:chExt cx="0" cy="0"/>
        </a:xfrm>
      </p:grpSpPr>
      <p:sp>
        <p:nvSpPr>
          <p:cNvPr id="71" name="Google Shape;71;p46"/>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B53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6"/>
          <p:cNvSpPr txBox="1">
            <a:spLocks noGrp="1"/>
          </p:cNvSpPr>
          <p:nvPr>
            <p:ph type="body" idx="1"/>
          </p:nvPr>
        </p:nvSpPr>
        <p:spPr>
          <a:xfrm>
            <a:off x="838200" y="1586367"/>
            <a:ext cx="10515600" cy="4351338"/>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1000"/>
              </a:spcBef>
              <a:spcAft>
                <a:spcPts val="0"/>
              </a:spcAft>
              <a:buSzPts val="126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3"/>
        <p:cNvGrpSpPr/>
        <p:nvPr/>
      </p:nvGrpSpPr>
      <p:grpSpPr>
        <a:xfrm>
          <a:off x="0" y="0"/>
          <a:ext cx="0" cy="0"/>
          <a:chOff x="0" y="0"/>
          <a:chExt cx="0" cy="0"/>
        </a:xfrm>
      </p:grpSpPr>
      <p:pic>
        <p:nvPicPr>
          <p:cNvPr id="74" name="Google Shape;74;p47"/>
          <p:cNvPicPr preferRelativeResize="0"/>
          <p:nvPr/>
        </p:nvPicPr>
        <p:blipFill rotWithShape="1">
          <a:blip r:embed="rId2">
            <a:alphaModFix/>
          </a:blip>
          <a:srcRect/>
          <a:stretch/>
        </p:blipFill>
        <p:spPr>
          <a:xfrm>
            <a:off x="1888570" y="2313986"/>
            <a:ext cx="8857808" cy="1679938"/>
          </a:xfrm>
          <a:prstGeom prst="rect">
            <a:avLst/>
          </a:prstGeom>
          <a:noFill/>
          <a:ln>
            <a:noFill/>
          </a:ln>
        </p:spPr>
      </p:pic>
      <p:sp>
        <p:nvSpPr>
          <p:cNvPr id="75" name="Google Shape;75;p47"/>
          <p:cNvSpPr txBox="1">
            <a:spLocks noGrp="1"/>
          </p:cNvSpPr>
          <p:nvPr>
            <p:ph type="ctrTitle"/>
          </p:nvPr>
        </p:nvSpPr>
        <p:spPr>
          <a:xfrm>
            <a:off x="2304999" y="2705259"/>
            <a:ext cx="8024949" cy="89739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B5394"/>
              </a:buClr>
              <a:buSzPts val="4000"/>
              <a:buFont typeface="Gill Sans"/>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sp>
        <p:nvSpPr>
          <p:cNvPr id="77" name="Google Shape;77;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B5394"/>
              </a:buClr>
              <a:buSzPts val="6000"/>
              <a:buFont typeface="Gill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8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Google Shape;80;p49"/>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B53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1000"/>
              </a:spcBef>
              <a:spcAft>
                <a:spcPts val="0"/>
              </a:spcAft>
              <a:buSzPts val="126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1000"/>
              </a:spcBef>
              <a:spcAft>
                <a:spcPts val="0"/>
              </a:spcAft>
              <a:buSzPts val="126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3"/>
        <p:cNvGrpSpPr/>
        <p:nvPr/>
      </p:nvGrpSpPr>
      <p:grpSpPr>
        <a:xfrm>
          <a:off x="0" y="0"/>
          <a:ext cx="0" cy="0"/>
          <a:chOff x="0" y="0"/>
          <a:chExt cx="0" cy="0"/>
        </a:xfrm>
      </p:grpSpPr>
      <p:sp>
        <p:nvSpPr>
          <p:cNvPr id="84" name="Google Shape;84;p5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168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5" name="Google Shape;85;p5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1000"/>
              </a:spcBef>
              <a:spcAft>
                <a:spcPts val="0"/>
              </a:spcAft>
              <a:buSzPts val="126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168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7" name="Google Shape;87;p5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1000"/>
              </a:spcBef>
              <a:spcAft>
                <a:spcPts val="0"/>
              </a:spcAft>
              <a:buSzPts val="126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50"/>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B53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57"/>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9" name="Google Shape;19;p57"/>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20" name="Google Shape;20;p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2"/>
        <p:cNvGrpSpPr/>
        <p:nvPr/>
      </p:nvGrpSpPr>
      <p:grpSpPr>
        <a:xfrm>
          <a:off x="0" y="0"/>
          <a:ext cx="0" cy="0"/>
          <a:chOff x="0" y="0"/>
          <a:chExt cx="0" cy="0"/>
        </a:xfrm>
      </p:grpSpPr>
      <p:sp>
        <p:nvSpPr>
          <p:cNvPr id="93" name="Google Shape;93;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B5394"/>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5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370840" algn="l">
              <a:lnSpc>
                <a:spcPct val="90000"/>
              </a:lnSpc>
              <a:spcBef>
                <a:spcPts val="1000"/>
              </a:spcBef>
              <a:spcAft>
                <a:spcPts val="0"/>
              </a:spcAft>
              <a:buSzPts val="224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5" name="Google Shape;95;p5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12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B5394"/>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rgbClr val="3891A7"/>
              </a:buClr>
              <a:buSzPts val="2240"/>
              <a:buFont typeface="Noto Sans Symbols"/>
              <a:buNone/>
              <a:defRPr sz="3200" b="0" i="0" u="none" strike="noStrike" cap="none">
                <a:solidFill>
                  <a:schemeClr val="dk1"/>
                </a:solidFill>
                <a:latin typeface="Gill Sans"/>
                <a:ea typeface="Gill Sans"/>
                <a:cs typeface="Gill Sans"/>
                <a:sym typeface="Gill Sans"/>
              </a:defRPr>
            </a:lvl1pPr>
            <a:lvl2pPr marR="0" lvl="1" algn="l" rtl="0">
              <a:lnSpc>
                <a:spcPct val="90000"/>
              </a:lnSpc>
              <a:spcBef>
                <a:spcPts val="500"/>
              </a:spcBef>
              <a:spcAft>
                <a:spcPts val="0"/>
              </a:spcAft>
              <a:buClr>
                <a:srgbClr val="3891A7"/>
              </a:buClr>
              <a:buSzPts val="2800"/>
              <a:buFont typeface="Verdana"/>
              <a:buNone/>
              <a:defRPr sz="2800" b="0" i="0" u="none" strike="noStrike" cap="none">
                <a:solidFill>
                  <a:schemeClr val="dk1"/>
                </a:solidFill>
                <a:latin typeface="Gill Sans"/>
                <a:ea typeface="Gill Sans"/>
                <a:cs typeface="Gill Sans"/>
                <a:sym typeface="Gill Sans"/>
              </a:defRPr>
            </a:lvl2pPr>
            <a:lvl3pPr marR="0" lvl="2" algn="l" rtl="0">
              <a:lnSpc>
                <a:spcPct val="90000"/>
              </a:lnSpc>
              <a:spcBef>
                <a:spcPts val="500"/>
              </a:spcBef>
              <a:spcAft>
                <a:spcPts val="0"/>
              </a:spcAft>
              <a:buClr>
                <a:srgbClr val="FFC000"/>
              </a:buClr>
              <a:buSzPts val="2400"/>
              <a:buFont typeface="Arial"/>
              <a:buNone/>
              <a:defRPr sz="2400" b="0" i="0" u="none" strike="noStrike" cap="none">
                <a:solidFill>
                  <a:schemeClr val="dk1"/>
                </a:solidFill>
                <a:latin typeface="Gill Sans"/>
                <a:ea typeface="Gill Sans"/>
                <a:cs typeface="Gill Sans"/>
                <a:sym typeface="Gill Sans"/>
              </a:defRPr>
            </a:lvl3pPr>
            <a:lvl4pPr marR="0" lvl="3" algn="l" rtl="0">
              <a:lnSpc>
                <a:spcPct val="90000"/>
              </a:lnSpc>
              <a:spcBef>
                <a:spcPts val="500"/>
              </a:spcBef>
              <a:spcAft>
                <a:spcPts val="0"/>
              </a:spcAft>
              <a:buClr>
                <a:srgbClr val="7030A0"/>
              </a:buClr>
              <a:buSzPts val="2000"/>
              <a:buFont typeface="Arial"/>
              <a:buNone/>
              <a:defRPr sz="2000" b="0" i="0" u="none" strike="noStrike" cap="none">
                <a:solidFill>
                  <a:schemeClr val="dk1"/>
                </a:solidFill>
                <a:latin typeface="Gill Sans"/>
                <a:ea typeface="Gill Sans"/>
                <a:cs typeface="Gill Sans"/>
                <a:sym typeface="Gill Sans"/>
              </a:defRPr>
            </a:lvl4pPr>
            <a:lvl5pPr marR="0" lvl="4" algn="l" rtl="0">
              <a:lnSpc>
                <a:spcPct val="90000"/>
              </a:lnSpc>
              <a:spcBef>
                <a:spcPts val="500"/>
              </a:spcBef>
              <a:spcAft>
                <a:spcPts val="0"/>
              </a:spcAft>
              <a:buClr>
                <a:srgbClr val="7030A0"/>
              </a:buClr>
              <a:buSzPts val="2000"/>
              <a:buFont typeface="Arial"/>
              <a:buNone/>
              <a:defRPr sz="2000" b="0" i="0" u="none" strike="noStrike" cap="none">
                <a:solidFill>
                  <a:schemeClr val="dk1"/>
                </a:solidFill>
                <a:latin typeface="Gill Sans"/>
                <a:ea typeface="Gill Sans"/>
                <a:cs typeface="Gill Sans"/>
                <a:sym typeface="Gill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9" name="Google Shape;99;p5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12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0"/>
        <p:cNvGrpSpPr/>
        <p:nvPr/>
      </p:nvGrpSpPr>
      <p:grpSpPr>
        <a:xfrm>
          <a:off x="0" y="0"/>
          <a:ext cx="0" cy="0"/>
          <a:chOff x="0" y="0"/>
          <a:chExt cx="0" cy="0"/>
        </a:xfrm>
      </p:grpSpPr>
      <p:sp>
        <p:nvSpPr>
          <p:cNvPr id="101" name="Google Shape;101;p55"/>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B53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55"/>
          <p:cNvSpPr txBox="1">
            <a:spLocks noGrp="1"/>
          </p:cNvSpPr>
          <p:nvPr>
            <p:ph type="body" idx="1"/>
          </p:nvPr>
        </p:nvSpPr>
        <p:spPr>
          <a:xfrm rot="5400000">
            <a:off x="3343391" y="-1652518"/>
            <a:ext cx="4351338" cy="10515600"/>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1000"/>
              </a:spcBef>
              <a:spcAft>
                <a:spcPts val="0"/>
              </a:spcAft>
              <a:buSzPts val="126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3"/>
        <p:cNvGrpSpPr/>
        <p:nvPr/>
      </p:nvGrpSpPr>
      <p:grpSpPr>
        <a:xfrm>
          <a:off x="0" y="0"/>
          <a:ext cx="0" cy="0"/>
          <a:chOff x="0" y="0"/>
          <a:chExt cx="0" cy="0"/>
        </a:xfrm>
      </p:grpSpPr>
      <p:sp>
        <p:nvSpPr>
          <p:cNvPr id="104" name="Google Shape;104;p5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B53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5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1000"/>
              </a:spcBef>
              <a:spcAft>
                <a:spcPts val="0"/>
              </a:spcAft>
              <a:buSzPts val="126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58"/>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3" name="Google Shape;23;p5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p59"/>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867"/>
            </a:lvl1pPr>
            <a:lvl2pPr marL="914400" lvl="1" indent="-304800" algn="l">
              <a:lnSpc>
                <a:spcPct val="115000"/>
              </a:lnSpc>
              <a:spcBef>
                <a:spcPts val="2133"/>
              </a:spcBef>
              <a:spcAft>
                <a:spcPts val="0"/>
              </a:spcAft>
              <a:buSzPts val="1200"/>
              <a:buChar char="○"/>
              <a:defRPr sz="1600"/>
            </a:lvl2pPr>
            <a:lvl3pPr marL="1371600" lvl="2" indent="-304800" algn="l">
              <a:lnSpc>
                <a:spcPct val="115000"/>
              </a:lnSpc>
              <a:spcBef>
                <a:spcPts val="2133"/>
              </a:spcBef>
              <a:spcAft>
                <a:spcPts val="0"/>
              </a:spcAft>
              <a:buSzPts val="1200"/>
              <a:buChar char="■"/>
              <a:defRPr sz="1600"/>
            </a:lvl3pPr>
            <a:lvl4pPr marL="1828800" lvl="3" indent="-304800" algn="l">
              <a:lnSpc>
                <a:spcPct val="115000"/>
              </a:lnSpc>
              <a:spcBef>
                <a:spcPts val="2133"/>
              </a:spcBef>
              <a:spcAft>
                <a:spcPts val="0"/>
              </a:spcAft>
              <a:buSzPts val="1200"/>
              <a:buChar char="●"/>
              <a:defRPr sz="1600"/>
            </a:lvl4pPr>
            <a:lvl5pPr marL="2286000" lvl="4" indent="-304800" algn="l">
              <a:lnSpc>
                <a:spcPct val="115000"/>
              </a:lnSpc>
              <a:spcBef>
                <a:spcPts val="2133"/>
              </a:spcBef>
              <a:spcAft>
                <a:spcPts val="0"/>
              </a:spcAft>
              <a:buSzPts val="1200"/>
              <a:buChar char="○"/>
              <a:defRPr sz="1600"/>
            </a:lvl5pPr>
            <a:lvl6pPr marL="2743200" lvl="5" indent="-304800" algn="l">
              <a:lnSpc>
                <a:spcPct val="115000"/>
              </a:lnSpc>
              <a:spcBef>
                <a:spcPts val="2133"/>
              </a:spcBef>
              <a:spcAft>
                <a:spcPts val="0"/>
              </a:spcAft>
              <a:buSzPts val="1200"/>
              <a:buChar char="■"/>
              <a:defRPr sz="1600"/>
            </a:lvl6pPr>
            <a:lvl7pPr marL="3200400" lvl="6" indent="-304800" algn="l">
              <a:lnSpc>
                <a:spcPct val="115000"/>
              </a:lnSpc>
              <a:spcBef>
                <a:spcPts val="2133"/>
              </a:spcBef>
              <a:spcAft>
                <a:spcPts val="0"/>
              </a:spcAft>
              <a:buSzPts val="1200"/>
              <a:buChar char="●"/>
              <a:defRPr sz="1600"/>
            </a:lvl7pPr>
            <a:lvl8pPr marL="3657600" lvl="7" indent="-304800" algn="l">
              <a:lnSpc>
                <a:spcPct val="115000"/>
              </a:lnSpc>
              <a:spcBef>
                <a:spcPts val="2133"/>
              </a:spcBef>
              <a:spcAft>
                <a:spcPts val="0"/>
              </a:spcAft>
              <a:buSzPts val="1200"/>
              <a:buChar char="○"/>
              <a:defRPr sz="1600"/>
            </a:lvl8pPr>
            <a:lvl9pPr marL="4114800" lvl="8" indent="-304800" algn="l">
              <a:lnSpc>
                <a:spcPct val="115000"/>
              </a:lnSpc>
              <a:spcBef>
                <a:spcPts val="2133"/>
              </a:spcBef>
              <a:spcAft>
                <a:spcPts val="2133"/>
              </a:spcAft>
              <a:buSzPts val="1200"/>
              <a:buChar char="■"/>
              <a:defRPr sz="1600"/>
            </a:lvl9pPr>
          </a:lstStyle>
          <a:p>
            <a:endParaRPr/>
          </a:p>
        </p:txBody>
      </p:sp>
      <p:sp>
        <p:nvSpPr>
          <p:cNvPr id="27" name="Google Shape;27;p59"/>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867"/>
            </a:lvl1pPr>
            <a:lvl2pPr marL="914400" lvl="1" indent="-304800" algn="l">
              <a:lnSpc>
                <a:spcPct val="115000"/>
              </a:lnSpc>
              <a:spcBef>
                <a:spcPts val="2133"/>
              </a:spcBef>
              <a:spcAft>
                <a:spcPts val="0"/>
              </a:spcAft>
              <a:buSzPts val="1200"/>
              <a:buChar char="○"/>
              <a:defRPr sz="1600"/>
            </a:lvl2pPr>
            <a:lvl3pPr marL="1371600" lvl="2" indent="-304800" algn="l">
              <a:lnSpc>
                <a:spcPct val="115000"/>
              </a:lnSpc>
              <a:spcBef>
                <a:spcPts val="2133"/>
              </a:spcBef>
              <a:spcAft>
                <a:spcPts val="0"/>
              </a:spcAft>
              <a:buSzPts val="1200"/>
              <a:buChar char="■"/>
              <a:defRPr sz="1600"/>
            </a:lvl3pPr>
            <a:lvl4pPr marL="1828800" lvl="3" indent="-304800" algn="l">
              <a:lnSpc>
                <a:spcPct val="115000"/>
              </a:lnSpc>
              <a:spcBef>
                <a:spcPts val="2133"/>
              </a:spcBef>
              <a:spcAft>
                <a:spcPts val="0"/>
              </a:spcAft>
              <a:buSzPts val="1200"/>
              <a:buChar char="●"/>
              <a:defRPr sz="1600"/>
            </a:lvl4pPr>
            <a:lvl5pPr marL="2286000" lvl="4" indent="-304800" algn="l">
              <a:lnSpc>
                <a:spcPct val="115000"/>
              </a:lnSpc>
              <a:spcBef>
                <a:spcPts val="2133"/>
              </a:spcBef>
              <a:spcAft>
                <a:spcPts val="0"/>
              </a:spcAft>
              <a:buSzPts val="1200"/>
              <a:buChar char="○"/>
              <a:defRPr sz="1600"/>
            </a:lvl5pPr>
            <a:lvl6pPr marL="2743200" lvl="5" indent="-304800" algn="l">
              <a:lnSpc>
                <a:spcPct val="115000"/>
              </a:lnSpc>
              <a:spcBef>
                <a:spcPts val="2133"/>
              </a:spcBef>
              <a:spcAft>
                <a:spcPts val="0"/>
              </a:spcAft>
              <a:buSzPts val="1200"/>
              <a:buChar char="■"/>
              <a:defRPr sz="1600"/>
            </a:lvl6pPr>
            <a:lvl7pPr marL="3200400" lvl="6" indent="-304800" algn="l">
              <a:lnSpc>
                <a:spcPct val="115000"/>
              </a:lnSpc>
              <a:spcBef>
                <a:spcPts val="2133"/>
              </a:spcBef>
              <a:spcAft>
                <a:spcPts val="0"/>
              </a:spcAft>
              <a:buSzPts val="1200"/>
              <a:buChar char="●"/>
              <a:defRPr sz="1600"/>
            </a:lvl7pPr>
            <a:lvl8pPr marL="3657600" lvl="7" indent="-304800" algn="l">
              <a:lnSpc>
                <a:spcPct val="115000"/>
              </a:lnSpc>
              <a:spcBef>
                <a:spcPts val="2133"/>
              </a:spcBef>
              <a:spcAft>
                <a:spcPts val="0"/>
              </a:spcAft>
              <a:buSzPts val="1200"/>
              <a:buChar char="○"/>
              <a:defRPr sz="1600"/>
            </a:lvl8pPr>
            <a:lvl9pPr marL="4114800" lvl="8" indent="-304800" algn="l">
              <a:lnSpc>
                <a:spcPct val="115000"/>
              </a:lnSpc>
              <a:spcBef>
                <a:spcPts val="2133"/>
              </a:spcBef>
              <a:spcAft>
                <a:spcPts val="2133"/>
              </a:spcAft>
              <a:buSzPts val="1200"/>
              <a:buChar char="■"/>
              <a:defRPr sz="1600"/>
            </a:lvl9pPr>
          </a:lstStyle>
          <a:p>
            <a:endParaRPr/>
          </a:p>
        </p:txBody>
      </p:sp>
      <p:sp>
        <p:nvSpPr>
          <p:cNvPr id="28" name="Google Shape;28;p5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6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61"/>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4" name="Google Shape;34;p61"/>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2133"/>
              </a:spcBef>
              <a:spcAft>
                <a:spcPts val="0"/>
              </a:spcAft>
              <a:buSzPts val="1200"/>
              <a:buChar char="○"/>
              <a:defRPr sz="1600"/>
            </a:lvl2pPr>
            <a:lvl3pPr marL="1371600" lvl="2" indent="-304800" algn="l">
              <a:lnSpc>
                <a:spcPct val="115000"/>
              </a:lnSpc>
              <a:spcBef>
                <a:spcPts val="2133"/>
              </a:spcBef>
              <a:spcAft>
                <a:spcPts val="0"/>
              </a:spcAft>
              <a:buSzPts val="1200"/>
              <a:buChar char="■"/>
              <a:defRPr sz="1600"/>
            </a:lvl3pPr>
            <a:lvl4pPr marL="1828800" lvl="3" indent="-304800" algn="l">
              <a:lnSpc>
                <a:spcPct val="115000"/>
              </a:lnSpc>
              <a:spcBef>
                <a:spcPts val="2133"/>
              </a:spcBef>
              <a:spcAft>
                <a:spcPts val="0"/>
              </a:spcAft>
              <a:buSzPts val="1200"/>
              <a:buChar char="●"/>
              <a:defRPr sz="1600"/>
            </a:lvl4pPr>
            <a:lvl5pPr marL="2286000" lvl="4" indent="-304800" algn="l">
              <a:lnSpc>
                <a:spcPct val="115000"/>
              </a:lnSpc>
              <a:spcBef>
                <a:spcPts val="2133"/>
              </a:spcBef>
              <a:spcAft>
                <a:spcPts val="0"/>
              </a:spcAft>
              <a:buSzPts val="1200"/>
              <a:buChar char="○"/>
              <a:defRPr sz="1600"/>
            </a:lvl5pPr>
            <a:lvl6pPr marL="2743200" lvl="5" indent="-304800" algn="l">
              <a:lnSpc>
                <a:spcPct val="115000"/>
              </a:lnSpc>
              <a:spcBef>
                <a:spcPts val="2133"/>
              </a:spcBef>
              <a:spcAft>
                <a:spcPts val="0"/>
              </a:spcAft>
              <a:buSzPts val="1200"/>
              <a:buChar char="■"/>
              <a:defRPr sz="1600"/>
            </a:lvl6pPr>
            <a:lvl7pPr marL="3200400" lvl="6" indent="-304800" algn="l">
              <a:lnSpc>
                <a:spcPct val="115000"/>
              </a:lnSpc>
              <a:spcBef>
                <a:spcPts val="2133"/>
              </a:spcBef>
              <a:spcAft>
                <a:spcPts val="0"/>
              </a:spcAft>
              <a:buSzPts val="1200"/>
              <a:buChar char="●"/>
              <a:defRPr sz="1600"/>
            </a:lvl7pPr>
            <a:lvl8pPr marL="3657600" lvl="7" indent="-304800" algn="l">
              <a:lnSpc>
                <a:spcPct val="115000"/>
              </a:lnSpc>
              <a:spcBef>
                <a:spcPts val="2133"/>
              </a:spcBef>
              <a:spcAft>
                <a:spcPts val="0"/>
              </a:spcAft>
              <a:buSzPts val="1200"/>
              <a:buChar char="○"/>
              <a:defRPr sz="1600"/>
            </a:lvl8pPr>
            <a:lvl9pPr marL="4114800" lvl="8" indent="-304800" algn="l">
              <a:lnSpc>
                <a:spcPct val="115000"/>
              </a:lnSpc>
              <a:spcBef>
                <a:spcPts val="2133"/>
              </a:spcBef>
              <a:spcAft>
                <a:spcPts val="2133"/>
              </a:spcAft>
              <a:buSzPts val="1200"/>
              <a:buChar char="■"/>
              <a:defRPr sz="1600"/>
            </a:lvl9pPr>
          </a:lstStyle>
          <a:p>
            <a:endParaRPr/>
          </a:p>
        </p:txBody>
      </p:sp>
      <p:sp>
        <p:nvSpPr>
          <p:cNvPr id="35" name="Google Shape;35;p6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62"/>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8" name="Google Shape;38;p6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6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 name="Google Shape;41;p63"/>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42" name="Google Shape;42;p63"/>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3" name="Google Shape;43;p63"/>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2133"/>
              </a:spcBef>
              <a:spcAft>
                <a:spcPts val="0"/>
              </a:spcAft>
              <a:buSzPts val="1400"/>
              <a:buChar char="○"/>
              <a:defRPr/>
            </a:lvl2pPr>
            <a:lvl3pPr marL="1371600" lvl="2" indent="-317500" algn="l">
              <a:lnSpc>
                <a:spcPct val="115000"/>
              </a:lnSpc>
              <a:spcBef>
                <a:spcPts val="2133"/>
              </a:spcBef>
              <a:spcAft>
                <a:spcPts val="0"/>
              </a:spcAft>
              <a:buSzPts val="1400"/>
              <a:buChar char="■"/>
              <a:defRPr/>
            </a:lvl3pPr>
            <a:lvl4pPr marL="1828800" lvl="3" indent="-317500" algn="l">
              <a:lnSpc>
                <a:spcPct val="115000"/>
              </a:lnSpc>
              <a:spcBef>
                <a:spcPts val="2133"/>
              </a:spcBef>
              <a:spcAft>
                <a:spcPts val="0"/>
              </a:spcAft>
              <a:buSzPts val="1400"/>
              <a:buChar char="●"/>
              <a:defRPr/>
            </a:lvl4pPr>
            <a:lvl5pPr marL="2286000" lvl="4" indent="-317500" algn="l">
              <a:lnSpc>
                <a:spcPct val="115000"/>
              </a:lnSpc>
              <a:spcBef>
                <a:spcPts val="2133"/>
              </a:spcBef>
              <a:spcAft>
                <a:spcPts val="0"/>
              </a:spcAft>
              <a:buSzPts val="1400"/>
              <a:buChar char="○"/>
              <a:defRPr/>
            </a:lvl5pPr>
            <a:lvl6pPr marL="2743200" lvl="5" indent="-317500" algn="l">
              <a:lnSpc>
                <a:spcPct val="115000"/>
              </a:lnSpc>
              <a:spcBef>
                <a:spcPts val="2133"/>
              </a:spcBef>
              <a:spcAft>
                <a:spcPts val="0"/>
              </a:spcAft>
              <a:buSzPts val="1400"/>
              <a:buChar char="■"/>
              <a:defRPr/>
            </a:lvl6pPr>
            <a:lvl7pPr marL="3200400" lvl="6" indent="-317500" algn="l">
              <a:lnSpc>
                <a:spcPct val="115000"/>
              </a:lnSpc>
              <a:spcBef>
                <a:spcPts val="2133"/>
              </a:spcBef>
              <a:spcAft>
                <a:spcPts val="0"/>
              </a:spcAft>
              <a:buSzPts val="1400"/>
              <a:buChar char="●"/>
              <a:defRPr/>
            </a:lvl7pPr>
            <a:lvl8pPr marL="3657600" lvl="7" indent="-317500" algn="l">
              <a:lnSpc>
                <a:spcPct val="115000"/>
              </a:lnSpc>
              <a:spcBef>
                <a:spcPts val="2133"/>
              </a:spcBef>
              <a:spcAft>
                <a:spcPts val="0"/>
              </a:spcAft>
              <a:buSzPts val="1400"/>
              <a:buChar char="○"/>
              <a:defRPr/>
            </a:lvl8pPr>
            <a:lvl9pPr marL="4114800" lvl="8" indent="-317500" algn="l">
              <a:lnSpc>
                <a:spcPct val="115000"/>
              </a:lnSpc>
              <a:spcBef>
                <a:spcPts val="2133"/>
              </a:spcBef>
              <a:spcAft>
                <a:spcPts val="2133"/>
              </a:spcAft>
              <a:buSzPts val="1400"/>
              <a:buChar char="■"/>
              <a:defRPr/>
            </a:lvl9pPr>
          </a:lstStyle>
          <a:p>
            <a:endParaRPr/>
          </a:p>
        </p:txBody>
      </p:sp>
      <p:sp>
        <p:nvSpPr>
          <p:cNvPr id="44" name="Google Shape;44;p6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64"/>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6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jp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64"/>
        <p:cNvGrpSpPr/>
        <p:nvPr/>
      </p:nvGrpSpPr>
      <p:grpSpPr>
        <a:xfrm>
          <a:off x="0" y="0"/>
          <a:ext cx="0" cy="0"/>
          <a:chOff x="0" y="0"/>
          <a:chExt cx="0" cy="0"/>
        </a:xfrm>
      </p:grpSpPr>
      <p:sp>
        <p:nvSpPr>
          <p:cNvPr id="65" name="Google Shape;65;p45"/>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B5394"/>
              </a:buClr>
              <a:buSzPts val="4300"/>
              <a:buFont typeface="Gill Sans"/>
              <a:buNone/>
              <a:defRPr sz="4300" b="0" i="0" u="none" strike="noStrike" cap="none">
                <a:solidFill>
                  <a:srgbClr val="0B5394"/>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45"/>
          <p:cNvSpPr txBox="1">
            <a:spLocks noGrp="1"/>
          </p:cNvSpPr>
          <p:nvPr>
            <p:ph type="body" idx="1"/>
          </p:nvPr>
        </p:nvSpPr>
        <p:spPr>
          <a:xfrm>
            <a:off x="261260" y="1429613"/>
            <a:ext cx="10515600" cy="4351338"/>
          </a:xfrm>
          <a:prstGeom prst="rect">
            <a:avLst/>
          </a:prstGeom>
          <a:noFill/>
          <a:ln>
            <a:noFill/>
          </a:ln>
        </p:spPr>
        <p:txBody>
          <a:bodyPr spcFirstLastPara="1" wrap="square" lIns="91425" tIns="45700" rIns="91425" bIns="45700" anchor="t" anchorCtr="0">
            <a:normAutofit/>
          </a:bodyPr>
          <a:lstStyle>
            <a:lvl1pPr marL="457200" marR="0" lvl="0" indent="-370840" algn="l" rtl="0">
              <a:lnSpc>
                <a:spcPct val="90000"/>
              </a:lnSpc>
              <a:spcBef>
                <a:spcPts val="1000"/>
              </a:spcBef>
              <a:spcAft>
                <a:spcPts val="0"/>
              </a:spcAft>
              <a:buClr>
                <a:srgbClr val="3891A7"/>
              </a:buClr>
              <a:buSzPts val="2240"/>
              <a:buFont typeface="Noto Sans Symbols"/>
              <a:buChar char="⚫"/>
              <a:defRPr sz="3200" b="0" i="0" u="none" strike="noStrike" cap="none">
                <a:solidFill>
                  <a:schemeClr val="dk1"/>
                </a:solidFill>
                <a:latin typeface="Gill Sans"/>
                <a:ea typeface="Gill Sans"/>
                <a:cs typeface="Gill Sans"/>
                <a:sym typeface="Gill Sans"/>
              </a:defRPr>
            </a:lvl1pPr>
            <a:lvl2pPr marL="914400" marR="0" lvl="1" indent="-406400" algn="l" rtl="0">
              <a:lnSpc>
                <a:spcPct val="90000"/>
              </a:lnSpc>
              <a:spcBef>
                <a:spcPts val="500"/>
              </a:spcBef>
              <a:spcAft>
                <a:spcPts val="0"/>
              </a:spcAft>
              <a:buClr>
                <a:srgbClr val="3891A7"/>
              </a:buClr>
              <a:buSzPts val="2800"/>
              <a:buFont typeface="Verdana"/>
              <a:buChar char="◦"/>
              <a:defRPr sz="2800" b="0" i="0" u="none" strike="noStrike" cap="none">
                <a:solidFill>
                  <a:schemeClr val="dk1"/>
                </a:solidFill>
                <a:latin typeface="Gill Sans"/>
                <a:ea typeface="Gill Sans"/>
                <a:cs typeface="Gill Sans"/>
                <a:sym typeface="Gill Sans"/>
              </a:defRPr>
            </a:lvl2pPr>
            <a:lvl3pPr marL="1371600" marR="0" lvl="2" indent="-381000" algn="l" rtl="0">
              <a:lnSpc>
                <a:spcPct val="90000"/>
              </a:lnSpc>
              <a:spcBef>
                <a:spcPts val="500"/>
              </a:spcBef>
              <a:spcAft>
                <a:spcPts val="0"/>
              </a:spcAft>
              <a:buClr>
                <a:srgbClr val="FFC000"/>
              </a:buClr>
              <a:buSzPts val="2400"/>
              <a:buFont typeface="Arial"/>
              <a:buChar char="•"/>
              <a:defRPr sz="2400" b="0" i="0" u="none" strike="noStrike" cap="none">
                <a:solidFill>
                  <a:schemeClr val="dk1"/>
                </a:solidFill>
                <a:latin typeface="Gill Sans"/>
                <a:ea typeface="Gill Sans"/>
                <a:cs typeface="Gill Sans"/>
                <a:sym typeface="Gill Sans"/>
              </a:defRPr>
            </a:lvl3pPr>
            <a:lvl4pPr marL="1828800" marR="0" lvl="3" indent="-355600" algn="l" rtl="0">
              <a:lnSpc>
                <a:spcPct val="90000"/>
              </a:lnSpc>
              <a:spcBef>
                <a:spcPts val="500"/>
              </a:spcBef>
              <a:spcAft>
                <a:spcPts val="0"/>
              </a:spcAft>
              <a:buClr>
                <a:srgbClr val="7030A0"/>
              </a:buClr>
              <a:buSzPts val="2000"/>
              <a:buFont typeface="Arial"/>
              <a:buChar char="•"/>
              <a:defRPr sz="2000" b="0" i="0" u="none" strike="noStrike" cap="none">
                <a:solidFill>
                  <a:schemeClr val="dk1"/>
                </a:solidFill>
                <a:latin typeface="Gill Sans"/>
                <a:ea typeface="Gill Sans"/>
                <a:cs typeface="Gill Sans"/>
                <a:sym typeface="Gill Sans"/>
              </a:defRPr>
            </a:lvl4pPr>
            <a:lvl5pPr marL="2286000" marR="0" lvl="4" indent="-355600" algn="l" rtl="0">
              <a:lnSpc>
                <a:spcPct val="90000"/>
              </a:lnSpc>
              <a:spcBef>
                <a:spcPts val="500"/>
              </a:spcBef>
              <a:spcAft>
                <a:spcPts val="0"/>
              </a:spcAft>
              <a:buClr>
                <a:srgbClr val="7030A0"/>
              </a:buClr>
              <a:buSzPts val="20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Google Shape;68;p45"/>
          <p:cNvSpPr txBox="1"/>
          <p:nvPr/>
        </p:nvSpPr>
        <p:spPr>
          <a:xfrm>
            <a:off x="1384662" y="6444476"/>
            <a:ext cx="288916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32D47"/>
              </a:buClr>
              <a:buSzPts val="1200"/>
              <a:buFont typeface="Arial"/>
              <a:buNone/>
            </a:pPr>
            <a:r>
              <a:rPr lang="en-US" sz="1200" b="1" i="0" u="none" strike="noStrike" cap="none" dirty="0">
                <a:solidFill>
                  <a:srgbClr val="232D47"/>
                </a:solidFill>
                <a:latin typeface="Arial"/>
                <a:ea typeface="Arial"/>
                <a:cs typeface="Arial"/>
                <a:sym typeface="Arial"/>
              </a:rPr>
              <a:t>Unsupervised Learning</a:t>
            </a:r>
            <a:endParaRPr sz="1200" b="1" i="0" u="none" strike="noStrike" cap="none" dirty="0">
              <a:solidFill>
                <a:srgbClr val="232D47"/>
              </a:solidFill>
              <a:latin typeface="Arial"/>
              <a:ea typeface="Arial"/>
              <a:cs typeface="Arial"/>
              <a:sym typeface="Arial"/>
            </a:endParaRPr>
          </a:p>
        </p:txBody>
      </p:sp>
      <p:sp>
        <p:nvSpPr>
          <p:cNvPr id="69" name="Google Shape;69;p45"/>
          <p:cNvSpPr txBox="1"/>
          <p:nvPr/>
        </p:nvSpPr>
        <p:spPr>
          <a:xfrm>
            <a:off x="11279285" y="6413698"/>
            <a:ext cx="61395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200" b="0" i="0" u="none" strike="noStrike" cap="none">
                <a:solidFill>
                  <a:srgbClr val="232D47"/>
                </a:solidFill>
                <a:latin typeface="Gill Sans"/>
                <a:ea typeface="Gill Sans"/>
                <a:cs typeface="Gill Sans"/>
                <a:sym typeface="Gill Sans"/>
              </a:rPr>
              <a:t>‹#›</a:t>
            </a:fld>
            <a:endParaRPr sz="1200">
              <a:solidFill>
                <a:srgbClr val="232D47"/>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9" r:id="rId6"/>
    <p:sldLayoutId id="2147483670" r:id="rId7"/>
    <p:sldLayoutId id="2147483671" r:id="rId8"/>
    <p:sldLayoutId id="2147483672"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70.png"/><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20.png"/><Relationship Id="rId7" Type="http://schemas.openxmlformats.org/officeDocument/2006/relationships/image" Target="../media/image330.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hyperlink" Target="https://towardsdatascience.com/the-surprising-behaviour-of-distance-metrics-in-high-dimensions-c2cb72779ea6" TargetMode="External"/><Relationship Id="rId5" Type="http://schemas.openxmlformats.org/officeDocument/2006/relationships/image" Target="../media/image6.png"/><Relationship Id="rId10" Type="http://schemas.openxmlformats.org/officeDocument/2006/relationships/image" Target="../media/image360.png"/><Relationship Id="rId4" Type="http://schemas.openxmlformats.org/officeDocument/2006/relationships/image" Target="../media/image48.png"/><Relationship Id="rId9" Type="http://schemas.openxmlformats.org/officeDocument/2006/relationships/image" Target="../media/image350.png"/></Relationships>
</file>

<file path=ppt/slides/_rels/slide26.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70.png"/><Relationship Id="rId7" Type="http://schemas.openxmlformats.org/officeDocument/2006/relationships/image" Target="../media/image380.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6.png"/><Relationship Id="rId10" Type="http://schemas.openxmlformats.org/officeDocument/2006/relationships/image" Target="../media/image240.png"/><Relationship Id="rId4" Type="http://schemas.openxmlformats.org/officeDocument/2006/relationships/image" Target="../media/image48.png"/><Relationship Id="rId9" Type="http://schemas.openxmlformats.org/officeDocument/2006/relationships/hyperlink" Target="https://towardsdatascience.com/the-surprising-behaviour-of-distance-metrics-in-high-dimensions-c2cb72779ea6"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3.png"/><Relationship Id="rId7" Type="http://schemas.openxmlformats.org/officeDocument/2006/relationships/image" Target="../media/image410.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6.png"/><Relationship Id="rId4" Type="http://schemas.openxmlformats.org/officeDocument/2006/relationships/image" Target="../media/image48.png"/><Relationship Id="rId9" Type="http://schemas.openxmlformats.org/officeDocument/2006/relationships/image" Target="../media/image4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chart" Target="../charts/chart1.xml"/><Relationship Id="rId5" Type="http://schemas.openxmlformats.org/officeDocument/2006/relationships/image" Target="../media/image47.emf"/><Relationship Id="rId4" Type="http://schemas.openxmlformats.org/officeDocument/2006/relationships/package" Target="../embeddings/Microsoft_Excel_Worksheet.xlsx"/></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460.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idx="4294967295"/>
          </p:nvPr>
        </p:nvSpPr>
        <p:spPr>
          <a:xfrm>
            <a:off x="858520" y="1666600"/>
            <a:ext cx="10474960" cy="3524800"/>
          </a:xfrm>
          <a:prstGeom prst="rect">
            <a:avLst/>
          </a:prstGeom>
          <a:noFill/>
          <a:ln>
            <a:noFill/>
          </a:ln>
          <a:effectLst>
            <a:outerShdw dist="2540000" dir="21540000" sx="1000" sy="1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5333" b="1" i="0" u="none" strike="noStrike" cap="none" dirty="0">
                <a:solidFill>
                  <a:srgbClr val="002060"/>
                </a:solidFill>
                <a:latin typeface="Montserrat"/>
                <a:ea typeface="Montserrat"/>
                <a:cs typeface="Montserrat"/>
                <a:sym typeface="Montserrat"/>
              </a:rPr>
              <a:t>Unsupervised Learning</a:t>
            </a:r>
            <a:endParaRPr sz="5333" b="1" i="0" u="none" strike="noStrike" cap="none" dirty="0">
              <a:solidFill>
                <a:srgbClr val="002060"/>
              </a:solidFill>
              <a:latin typeface="Montserrat"/>
              <a:ea typeface="Montserrat"/>
              <a:cs typeface="Montserrat"/>
              <a:sym typeface="Montserrat"/>
            </a:endParaRPr>
          </a:p>
        </p:txBody>
      </p:sp>
    </p:spTree>
    <p:extLst>
      <p:ext uri="{BB962C8B-B14F-4D97-AF65-F5344CB8AC3E}">
        <p14:creationId xmlns:p14="http://schemas.microsoft.com/office/powerpoint/2010/main" val="1034069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Applications of Unsupervised Learning</a:t>
            </a:r>
            <a:endParaRPr dirty="0"/>
          </a:p>
        </p:txBody>
      </p:sp>
      <p:sp>
        <p:nvSpPr>
          <p:cNvPr id="128" name="Google Shape;128;p4"/>
          <p:cNvSpPr txBox="1">
            <a:spLocks noGrp="1"/>
          </p:cNvSpPr>
          <p:nvPr>
            <p:ph type="body" idx="1"/>
          </p:nvPr>
        </p:nvSpPr>
        <p:spPr>
          <a:xfrm>
            <a:off x="579120" y="1524000"/>
            <a:ext cx="10332720" cy="4464505"/>
          </a:xfrm>
          <a:prstGeom prst="rect">
            <a:avLst/>
          </a:prstGeom>
          <a:noFill/>
          <a:ln>
            <a:noFill/>
          </a:ln>
        </p:spPr>
        <p:txBody>
          <a:bodyPr spcFirstLastPara="1" wrap="square" lIns="91425" tIns="45700" rIns="91425" bIns="45700" anchor="t" anchorCtr="0">
            <a:noAutofit/>
          </a:bodyPr>
          <a:lstStyle/>
          <a:p>
            <a:pPr indent="-457200">
              <a:lnSpc>
                <a:spcPct val="100000"/>
              </a:lnSpc>
              <a:spcBef>
                <a:spcPts val="0"/>
              </a:spcBef>
              <a:buSzPts val="2240"/>
              <a:buFont typeface="Courier New" panose="02070309020205020404" pitchFamily="49" charset="0"/>
              <a:buChar char="o"/>
            </a:pPr>
            <a:r>
              <a:rPr lang="en-IN" sz="2800" dirty="0">
                <a:solidFill>
                  <a:srgbClr val="0070C0"/>
                </a:solidFill>
              </a:rPr>
              <a:t>Medical: </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rPr>
              <a:t>Categorising people into different groups based on different healthcare parameters and medical images</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rPr>
              <a:t>Based on the common conditions or diseases that a group of people may possess, certain conclusions about the condition or disease can be made </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rPr>
              <a:t>Association mining can also be used to form rules between symptoms and diseases which help doctors in diagnosis </a:t>
            </a:r>
          </a:p>
          <a:p>
            <a:pPr indent="-457200">
              <a:lnSpc>
                <a:spcPct val="100000"/>
              </a:lnSpc>
              <a:spcBef>
                <a:spcPts val="0"/>
              </a:spcBef>
              <a:buSzPts val="2240"/>
              <a:buFont typeface="Courier New" panose="02070309020205020404" pitchFamily="49" charset="0"/>
              <a:buChar char="o"/>
            </a:pPr>
            <a:r>
              <a:rPr lang="en-IN" sz="2800" dirty="0">
                <a:solidFill>
                  <a:srgbClr val="0070C0"/>
                </a:solidFill>
              </a:rPr>
              <a:t>Engineering: </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rPr>
              <a:t>Detecting faults (anomaly) in manufacturing or a process industry</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rPr>
              <a:t>Sudden changes in process parameters such temperature, pressure, power, vibration, etc. can be monitored and analysed using unsupervised learning techniques</a:t>
            </a:r>
          </a:p>
        </p:txBody>
      </p:sp>
    </p:spTree>
    <p:extLst>
      <p:ext uri="{BB962C8B-B14F-4D97-AF65-F5344CB8AC3E}">
        <p14:creationId xmlns:p14="http://schemas.microsoft.com/office/powerpoint/2010/main" val="186372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fad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fad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fade">
                                      <p:cBhvr>
                                        <p:cTn id="17" dur="500"/>
                                        <p:tgtEl>
                                          <p:spTgt spid="12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xEl>
                                              <p:pRg st="4" end="4"/>
                                            </p:txEl>
                                          </p:spTgt>
                                        </p:tgtEl>
                                        <p:attrNameLst>
                                          <p:attrName>style.visibility</p:attrName>
                                        </p:attrNameLst>
                                      </p:cBhvr>
                                      <p:to>
                                        <p:strVal val="visible"/>
                                      </p:to>
                                    </p:set>
                                    <p:animEffect transition="in" filter="fade">
                                      <p:cBhvr>
                                        <p:cTn id="22" dur="500"/>
                                        <p:tgtEl>
                                          <p:spTgt spid="128">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8">
                                            <p:txEl>
                                              <p:pRg st="5" end="5"/>
                                            </p:txEl>
                                          </p:spTgt>
                                        </p:tgtEl>
                                        <p:attrNameLst>
                                          <p:attrName>style.visibility</p:attrName>
                                        </p:attrNameLst>
                                      </p:cBhvr>
                                      <p:to>
                                        <p:strVal val="visible"/>
                                      </p:to>
                                    </p:set>
                                    <p:animEffect transition="in" filter="fade">
                                      <p:cBhvr>
                                        <p:cTn id="25" dur="500"/>
                                        <p:tgtEl>
                                          <p:spTgt spid="128">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8">
                                            <p:txEl>
                                              <p:pRg st="6" end="6"/>
                                            </p:txEl>
                                          </p:spTgt>
                                        </p:tgtEl>
                                        <p:attrNameLst>
                                          <p:attrName>style.visibility</p:attrName>
                                        </p:attrNameLst>
                                      </p:cBhvr>
                                      <p:to>
                                        <p:strVal val="visible"/>
                                      </p:to>
                                    </p:set>
                                    <p:animEffect transition="in" filter="fade">
                                      <p:cBhvr>
                                        <p:cTn id="28" dur="500"/>
                                        <p:tgtEl>
                                          <p:spTgt spid="1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Applications of Unsupervised Learning</a:t>
            </a:r>
            <a:endParaRPr dirty="0"/>
          </a:p>
        </p:txBody>
      </p:sp>
      <p:sp>
        <p:nvSpPr>
          <p:cNvPr id="128" name="Google Shape;128;p4"/>
          <p:cNvSpPr txBox="1">
            <a:spLocks noGrp="1"/>
          </p:cNvSpPr>
          <p:nvPr>
            <p:ph type="body" idx="1"/>
          </p:nvPr>
        </p:nvSpPr>
        <p:spPr>
          <a:xfrm>
            <a:off x="579120" y="1524000"/>
            <a:ext cx="10332720" cy="4464505"/>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IN" sz="2600" dirty="0">
                <a:solidFill>
                  <a:srgbClr val="0070C0"/>
                </a:solidFill>
                <a:latin typeface="Gill Sans" panose="020B0604020202020204" charset="0"/>
              </a:rPr>
              <a:t>Search Engines:</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latin typeface="Gill Sans" panose="020B0604020202020204" charset="0"/>
              </a:rPr>
              <a:t>Grouping together search results based on a search phrase involves unsupervised learning</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latin typeface="Gill Sans" panose="020B0604020202020204" charset="0"/>
              </a:rPr>
              <a:t>Google news uses </a:t>
            </a:r>
            <a:r>
              <a:rPr lang="en-US" sz="2400" dirty="0">
                <a:solidFill>
                  <a:schemeClr val="tx1"/>
                </a:solidFill>
                <a:latin typeface="Gill Sans" panose="020B0604020202020204" charset="0"/>
              </a:rPr>
              <a:t>unsupervised learning to categorize articles on the same story from various online news outlets</a:t>
            </a:r>
          </a:p>
          <a:p>
            <a:pPr indent="-457200">
              <a:lnSpc>
                <a:spcPct val="100000"/>
              </a:lnSpc>
              <a:spcBef>
                <a:spcPts val="0"/>
              </a:spcBef>
              <a:buSzPts val="2240"/>
              <a:buFont typeface="Courier New" panose="02070309020205020404" pitchFamily="49" charset="0"/>
              <a:buChar char="o"/>
            </a:pPr>
            <a:r>
              <a:rPr lang="en-US" sz="2800" dirty="0">
                <a:solidFill>
                  <a:srgbClr val="0070C0"/>
                </a:solidFill>
                <a:latin typeface="Gill Sans" panose="020B0604020202020204" charset="0"/>
              </a:rPr>
              <a:t>Image Grouping:</a:t>
            </a:r>
          </a:p>
          <a:p>
            <a:pPr lvl="1" indent="-457200">
              <a:lnSpc>
                <a:spcPct val="100000"/>
              </a:lnSpc>
              <a:spcBef>
                <a:spcPts val="0"/>
              </a:spcBef>
              <a:buSzPts val="2240"/>
              <a:buFont typeface="Courier New" panose="02070309020205020404" pitchFamily="49" charset="0"/>
              <a:buChar char="o"/>
            </a:pPr>
            <a:r>
              <a:rPr lang="en-US" sz="2400" dirty="0"/>
              <a:t>Grouping of pictures in a smart phone or in a social media account</a:t>
            </a:r>
          </a:p>
          <a:p>
            <a:pPr lvl="1" indent="-457200">
              <a:lnSpc>
                <a:spcPct val="100000"/>
              </a:lnSpc>
              <a:spcBef>
                <a:spcPts val="0"/>
              </a:spcBef>
              <a:buSzPts val="2240"/>
              <a:buFont typeface="Courier New" panose="02070309020205020404" pitchFamily="49" charset="0"/>
              <a:buChar char="o"/>
            </a:pPr>
            <a:r>
              <a:rPr lang="en-US" sz="2400" dirty="0"/>
              <a:t>Pictures with identical features are grouped together </a:t>
            </a:r>
          </a:p>
        </p:txBody>
      </p:sp>
    </p:spTree>
    <p:extLst>
      <p:ext uri="{BB962C8B-B14F-4D97-AF65-F5344CB8AC3E}">
        <p14:creationId xmlns:p14="http://schemas.microsoft.com/office/powerpoint/2010/main" val="74201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500"/>
                                        <p:tgtEl>
                                          <p:spTgt spid="12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fade">
                                      <p:cBhvr>
                                        <p:cTn id="10" dur="500"/>
                                        <p:tgtEl>
                                          <p:spTgt spid="12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8">
                                            <p:txEl>
                                              <p:pRg st="2" end="2"/>
                                            </p:txEl>
                                          </p:spTgt>
                                        </p:tgtEl>
                                        <p:attrNameLst>
                                          <p:attrName>style.visibility</p:attrName>
                                        </p:attrNameLst>
                                      </p:cBhvr>
                                      <p:to>
                                        <p:strVal val="visible"/>
                                      </p:to>
                                    </p:set>
                                    <p:animEffect transition="in" filter="fade">
                                      <p:cBhvr>
                                        <p:cTn id="15" dur="500"/>
                                        <p:tgtEl>
                                          <p:spTgt spid="12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8">
                                            <p:txEl>
                                              <p:pRg st="3" end="3"/>
                                            </p:txEl>
                                          </p:spTgt>
                                        </p:tgtEl>
                                        <p:attrNameLst>
                                          <p:attrName>style.visibility</p:attrName>
                                        </p:attrNameLst>
                                      </p:cBhvr>
                                      <p:to>
                                        <p:strVal val="visible"/>
                                      </p:to>
                                    </p:set>
                                    <p:animEffect transition="in" filter="fade">
                                      <p:cBhvr>
                                        <p:cTn id="20" dur="500"/>
                                        <p:tgtEl>
                                          <p:spTgt spid="12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8">
                                            <p:txEl>
                                              <p:pRg st="4" end="4"/>
                                            </p:txEl>
                                          </p:spTgt>
                                        </p:tgtEl>
                                        <p:attrNameLst>
                                          <p:attrName>style.visibility</p:attrName>
                                        </p:attrNameLst>
                                      </p:cBhvr>
                                      <p:to>
                                        <p:strVal val="visible"/>
                                      </p:to>
                                    </p:set>
                                    <p:animEffect transition="in" filter="fade">
                                      <p:cBhvr>
                                        <p:cTn id="23" dur="500"/>
                                        <p:tgtEl>
                                          <p:spTgt spid="12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8">
                                            <p:txEl>
                                              <p:pRg st="5" end="5"/>
                                            </p:txEl>
                                          </p:spTgt>
                                        </p:tgtEl>
                                        <p:attrNameLst>
                                          <p:attrName>style.visibility</p:attrName>
                                        </p:attrNameLst>
                                      </p:cBhvr>
                                      <p:to>
                                        <p:strVal val="visible"/>
                                      </p:to>
                                    </p:set>
                                    <p:animEffect transition="in" filter="fade">
                                      <p:cBhvr>
                                        <p:cTn id="28" dur="500"/>
                                        <p:tgtEl>
                                          <p:spTgt spid="1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Applications of Unsupervised Learning</a:t>
            </a:r>
            <a:endParaRPr dirty="0"/>
          </a:p>
        </p:txBody>
      </p:sp>
      <p:sp>
        <p:nvSpPr>
          <p:cNvPr id="128" name="Google Shape;128;p4"/>
          <p:cNvSpPr txBox="1">
            <a:spLocks noGrp="1"/>
          </p:cNvSpPr>
          <p:nvPr>
            <p:ph type="body" idx="1"/>
          </p:nvPr>
        </p:nvSpPr>
        <p:spPr>
          <a:xfrm>
            <a:off x="599440" y="1416551"/>
            <a:ext cx="10332720" cy="2230890"/>
          </a:xfrm>
          <a:prstGeom prst="rect">
            <a:avLst/>
          </a:prstGeom>
          <a:noFill/>
          <a:ln>
            <a:noFill/>
          </a:ln>
        </p:spPr>
        <p:txBody>
          <a:bodyPr spcFirstLastPara="1" wrap="square" lIns="91425" tIns="45700" rIns="91425" bIns="45700" anchor="t" anchorCtr="0">
            <a:normAutofit lnSpcReduction="10000"/>
          </a:bodyPr>
          <a:lstStyle/>
          <a:p>
            <a:pPr indent="-457200">
              <a:lnSpc>
                <a:spcPct val="100000"/>
              </a:lnSpc>
              <a:spcBef>
                <a:spcPts val="0"/>
              </a:spcBef>
              <a:buSzPts val="2240"/>
              <a:buFont typeface="Courier New" panose="02070309020205020404" pitchFamily="49" charset="0"/>
              <a:buChar char="o"/>
            </a:pPr>
            <a:r>
              <a:rPr lang="en-IN" sz="2600" dirty="0">
                <a:solidFill>
                  <a:srgbClr val="0070C0"/>
                </a:solidFill>
                <a:latin typeface="Gill Sans" panose="020B0604020202020204" charset="0"/>
              </a:rPr>
              <a:t>Market Based Analysis:</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latin typeface="Gill Sans" panose="020B0604020202020204" charset="0"/>
              </a:rPr>
              <a:t>Intelligent recommendations to consumers based on association rule mining</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latin typeface="Gill Sans" panose="020B0604020202020204" charset="0"/>
              </a:rPr>
              <a:t>Data collected from supermarkets or e-commerce websites is mined for finding the associations between products which are frequently bought together</a:t>
            </a:r>
            <a:endParaRPr lang="en-US" sz="2400" dirty="0">
              <a:solidFill>
                <a:schemeClr val="tx1"/>
              </a:solidFill>
            </a:endParaRPr>
          </a:p>
          <a:p>
            <a:pPr lvl="1" indent="-457200">
              <a:lnSpc>
                <a:spcPct val="100000"/>
              </a:lnSpc>
              <a:spcBef>
                <a:spcPts val="0"/>
              </a:spcBef>
              <a:buSzPts val="2240"/>
              <a:buFont typeface="Courier New" panose="02070309020205020404" pitchFamily="49" charset="0"/>
              <a:buChar char="o"/>
            </a:pPr>
            <a:endParaRPr lang="en-US" sz="2400" dirty="0">
              <a:solidFill>
                <a:srgbClr val="0070C0"/>
              </a:solidFill>
              <a:latin typeface="Gill Sans" panose="020B0604020202020204" charset="0"/>
            </a:endParaRPr>
          </a:p>
          <a:p>
            <a:pPr lvl="1" indent="-457200">
              <a:lnSpc>
                <a:spcPct val="100000"/>
              </a:lnSpc>
              <a:spcBef>
                <a:spcPts val="0"/>
              </a:spcBef>
              <a:buSzPts val="2240"/>
              <a:buFont typeface="Courier New" panose="02070309020205020404" pitchFamily="49" charset="0"/>
              <a:buChar char="o"/>
            </a:pPr>
            <a:endParaRPr lang="en-IN" sz="2600" dirty="0">
              <a:solidFill>
                <a:schemeClr val="tx1"/>
              </a:solidFill>
              <a:latin typeface="Gill Sans" panose="020B0604020202020204" charset="0"/>
            </a:endParaRPr>
          </a:p>
        </p:txBody>
      </p:sp>
      <p:graphicFrame>
        <p:nvGraphicFramePr>
          <p:cNvPr id="2" name="Table 2">
            <a:extLst>
              <a:ext uri="{FF2B5EF4-FFF2-40B4-BE49-F238E27FC236}">
                <a16:creationId xmlns:a16="http://schemas.microsoft.com/office/drawing/2014/main" id="{34E127E2-321D-E4D3-3D4A-B42711F6F2DE}"/>
              </a:ext>
            </a:extLst>
          </p:cNvPr>
          <p:cNvGraphicFramePr>
            <a:graphicFrameLocks noGrp="1"/>
          </p:cNvGraphicFramePr>
          <p:nvPr>
            <p:extLst>
              <p:ext uri="{D42A27DB-BD31-4B8C-83A1-F6EECF244321}">
                <p14:modId xmlns:p14="http://schemas.microsoft.com/office/powerpoint/2010/main" val="3221333642"/>
              </p:ext>
            </p:extLst>
          </p:nvPr>
        </p:nvGraphicFramePr>
        <p:xfrm>
          <a:off x="1950720" y="3970866"/>
          <a:ext cx="8128000" cy="1854200"/>
        </p:xfrm>
        <a:graphic>
          <a:graphicData uri="http://schemas.openxmlformats.org/drawingml/2006/table">
            <a:tbl>
              <a:tblPr firstRow="1" bandRow="1">
                <a:tableStyleId>{7ECFFE94-10C1-41BB-BACE-F84C5C724260}</a:tableStyleId>
              </a:tblPr>
              <a:tblGrid>
                <a:gridCol w="2032000">
                  <a:extLst>
                    <a:ext uri="{9D8B030D-6E8A-4147-A177-3AD203B41FA5}">
                      <a16:colId xmlns:a16="http://schemas.microsoft.com/office/drawing/2014/main" val="2369353240"/>
                    </a:ext>
                  </a:extLst>
                </a:gridCol>
                <a:gridCol w="2032000">
                  <a:extLst>
                    <a:ext uri="{9D8B030D-6E8A-4147-A177-3AD203B41FA5}">
                      <a16:colId xmlns:a16="http://schemas.microsoft.com/office/drawing/2014/main" val="599536689"/>
                    </a:ext>
                  </a:extLst>
                </a:gridCol>
                <a:gridCol w="2032000">
                  <a:extLst>
                    <a:ext uri="{9D8B030D-6E8A-4147-A177-3AD203B41FA5}">
                      <a16:colId xmlns:a16="http://schemas.microsoft.com/office/drawing/2014/main" val="3796468006"/>
                    </a:ext>
                  </a:extLst>
                </a:gridCol>
                <a:gridCol w="2032000">
                  <a:extLst>
                    <a:ext uri="{9D8B030D-6E8A-4147-A177-3AD203B41FA5}">
                      <a16:colId xmlns:a16="http://schemas.microsoft.com/office/drawing/2014/main" val="2202980079"/>
                    </a:ext>
                  </a:extLst>
                </a:gridCol>
              </a:tblGrid>
              <a:tr h="370840">
                <a:tc>
                  <a:txBody>
                    <a:bodyPr/>
                    <a:lstStyle/>
                    <a:p>
                      <a:r>
                        <a:rPr lang="en-IN" sz="1800" dirty="0">
                          <a:solidFill>
                            <a:schemeClr val="tx1"/>
                          </a:solidFill>
                          <a:latin typeface="Times New Roman" panose="02020603050405020304" pitchFamily="18" charset="0"/>
                          <a:cs typeface="Times New Roman" panose="02020603050405020304" pitchFamily="18" charset="0"/>
                        </a:rPr>
                        <a:t>Consumer</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chemeClr val="tx2">
                        <a:lumMod val="90000"/>
                      </a:schemeClr>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Item 1 </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chemeClr val="tx2">
                        <a:lumMod val="90000"/>
                      </a:schemeClr>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Item 2</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chemeClr val="tx2">
                        <a:lumMod val="90000"/>
                      </a:schemeClr>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Item 3</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chemeClr val="tx2">
                        <a:lumMod val="90000"/>
                      </a:schemeClr>
                    </a:solidFill>
                  </a:tcPr>
                </a:tc>
                <a:extLst>
                  <a:ext uri="{0D108BD9-81ED-4DB2-BD59-A6C34878D82A}">
                    <a16:rowId xmlns:a16="http://schemas.microsoft.com/office/drawing/2014/main" val="3453718677"/>
                  </a:ext>
                </a:extLst>
              </a:tr>
              <a:tr h="370840">
                <a:tc>
                  <a:txBody>
                    <a:bodyPr/>
                    <a:lstStyle/>
                    <a:p>
                      <a:r>
                        <a:rPr lang="en-IN" sz="1800" dirty="0">
                          <a:solidFill>
                            <a:schemeClr val="tx1"/>
                          </a:solidFill>
                          <a:latin typeface="Times New Roman" panose="02020603050405020304" pitchFamily="18" charset="0"/>
                          <a:cs typeface="Times New Roman" panose="02020603050405020304" pitchFamily="18" charset="0"/>
                        </a:rPr>
                        <a:t>Consumer 1</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Eggs</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Bread</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Jam</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441559749"/>
                  </a:ext>
                </a:extLst>
              </a:tr>
              <a:tr h="370840">
                <a:tc>
                  <a:txBody>
                    <a:bodyPr/>
                    <a:lstStyle/>
                    <a:p>
                      <a:r>
                        <a:rPr lang="en-IN" sz="1800" dirty="0">
                          <a:solidFill>
                            <a:schemeClr val="tx1"/>
                          </a:solidFill>
                          <a:latin typeface="Times New Roman" panose="02020603050405020304" pitchFamily="18" charset="0"/>
                          <a:cs typeface="Times New Roman" panose="02020603050405020304" pitchFamily="18" charset="0"/>
                        </a:rPr>
                        <a:t>Consumer 2</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Apple</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Bread</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Jam</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501370903"/>
                  </a:ext>
                </a:extLst>
              </a:tr>
              <a:tr h="370840">
                <a:tc>
                  <a:txBody>
                    <a:bodyPr/>
                    <a:lstStyle/>
                    <a:p>
                      <a:r>
                        <a:rPr lang="en-IN" sz="1800" dirty="0">
                          <a:solidFill>
                            <a:schemeClr val="tx1"/>
                          </a:solidFill>
                          <a:latin typeface="Times New Roman" panose="02020603050405020304" pitchFamily="18" charset="0"/>
                          <a:cs typeface="Times New Roman" panose="02020603050405020304" pitchFamily="18" charset="0"/>
                        </a:rPr>
                        <a:t>Consumer 3</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Apple</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Banana</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Soup</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871395666"/>
                  </a:ext>
                </a:extLst>
              </a:tr>
              <a:tr h="370840">
                <a:tc>
                  <a:txBody>
                    <a:bodyPr/>
                    <a:lstStyle/>
                    <a:p>
                      <a:r>
                        <a:rPr lang="en-IN" sz="1800" dirty="0">
                          <a:solidFill>
                            <a:schemeClr val="tx1"/>
                          </a:solidFill>
                          <a:latin typeface="Times New Roman" panose="02020603050405020304" pitchFamily="18" charset="0"/>
                          <a:cs typeface="Times New Roman" panose="02020603050405020304" pitchFamily="18" charset="0"/>
                        </a:rPr>
                        <a:t>Consumer 4</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Apple </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Banana</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Eggs</a:t>
                      </a:r>
                      <a:endParaRPr lang="en-US" sz="1800" dirty="0">
                        <a:solidFill>
                          <a:schemeClr val="tx1"/>
                        </a:solidFill>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3050094392"/>
                  </a:ext>
                </a:extLst>
              </a:tr>
            </a:tbl>
          </a:graphicData>
        </a:graphic>
      </p:graphicFrame>
    </p:spTree>
    <p:extLst>
      <p:ext uri="{BB962C8B-B14F-4D97-AF65-F5344CB8AC3E}">
        <p14:creationId xmlns:p14="http://schemas.microsoft.com/office/powerpoint/2010/main" val="421417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500"/>
                                        <p:tgtEl>
                                          <p:spTgt spid="12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fade">
                                      <p:cBhvr>
                                        <p:cTn id="10" dur="500"/>
                                        <p:tgtEl>
                                          <p:spTgt spid="12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8">
                                            <p:txEl>
                                              <p:pRg st="2" end="2"/>
                                            </p:txEl>
                                          </p:spTgt>
                                        </p:tgtEl>
                                        <p:attrNameLst>
                                          <p:attrName>style.visibility</p:attrName>
                                        </p:attrNameLst>
                                      </p:cBhvr>
                                      <p:to>
                                        <p:strVal val="visible"/>
                                      </p:to>
                                    </p:set>
                                    <p:animEffect transition="in" filter="fade">
                                      <p:cBhvr>
                                        <p:cTn id="15" dur="500"/>
                                        <p:tgtEl>
                                          <p:spTgt spid="12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Applications of Unsupervised Learning</a:t>
            </a:r>
            <a:endParaRPr dirty="0"/>
          </a:p>
        </p:txBody>
      </p:sp>
      <p:sp>
        <p:nvSpPr>
          <p:cNvPr id="128" name="Google Shape;128;p4"/>
          <p:cNvSpPr txBox="1">
            <a:spLocks noGrp="1"/>
          </p:cNvSpPr>
          <p:nvPr>
            <p:ph type="body" idx="1"/>
          </p:nvPr>
        </p:nvSpPr>
        <p:spPr>
          <a:xfrm>
            <a:off x="599440" y="1416551"/>
            <a:ext cx="10332720" cy="2230890"/>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IN" sz="2600" dirty="0">
                <a:solidFill>
                  <a:srgbClr val="0070C0"/>
                </a:solidFill>
                <a:latin typeface="Gill Sans" panose="020B0604020202020204" charset="0"/>
              </a:rPr>
              <a:t>Market Based Analysis in Amazon website:</a:t>
            </a:r>
            <a:endParaRPr lang="en-US" sz="2400" dirty="0">
              <a:solidFill>
                <a:srgbClr val="0070C0"/>
              </a:solidFill>
              <a:latin typeface="Gill Sans" panose="020B0604020202020204" charset="0"/>
            </a:endParaRPr>
          </a:p>
          <a:p>
            <a:pPr lvl="1" indent="-457200">
              <a:lnSpc>
                <a:spcPct val="100000"/>
              </a:lnSpc>
              <a:spcBef>
                <a:spcPts val="0"/>
              </a:spcBef>
              <a:buSzPts val="2240"/>
              <a:buFont typeface="Courier New" panose="02070309020205020404" pitchFamily="49" charset="0"/>
              <a:buChar char="o"/>
            </a:pPr>
            <a:endParaRPr lang="en-IN" sz="2600" dirty="0">
              <a:solidFill>
                <a:schemeClr val="tx1"/>
              </a:solidFill>
              <a:latin typeface="Gill Sans" panose="020B0604020202020204" charset="0"/>
            </a:endParaRPr>
          </a:p>
        </p:txBody>
      </p:sp>
      <p:pic>
        <p:nvPicPr>
          <p:cNvPr id="8" name="Picture 7">
            <a:extLst>
              <a:ext uri="{FF2B5EF4-FFF2-40B4-BE49-F238E27FC236}">
                <a16:creationId xmlns:a16="http://schemas.microsoft.com/office/drawing/2014/main" id="{E5E8CA31-3DEA-9A7D-1922-C2566309588C}"/>
              </a:ext>
            </a:extLst>
          </p:cNvPr>
          <p:cNvPicPr>
            <a:picLocks noChangeAspect="1"/>
          </p:cNvPicPr>
          <p:nvPr/>
        </p:nvPicPr>
        <p:blipFill>
          <a:blip r:embed="rId3"/>
          <a:stretch>
            <a:fillRect/>
          </a:stretch>
        </p:blipFill>
        <p:spPr>
          <a:xfrm>
            <a:off x="261260" y="2017265"/>
            <a:ext cx="7670800" cy="4192735"/>
          </a:xfrm>
          <a:prstGeom prst="rect">
            <a:avLst/>
          </a:prstGeom>
        </p:spPr>
      </p:pic>
      <p:pic>
        <p:nvPicPr>
          <p:cNvPr id="10" name="Picture 9">
            <a:extLst>
              <a:ext uri="{FF2B5EF4-FFF2-40B4-BE49-F238E27FC236}">
                <a16:creationId xmlns:a16="http://schemas.microsoft.com/office/drawing/2014/main" id="{FD4DAFAB-D985-1701-F4B6-75D1214E2BA3}"/>
              </a:ext>
            </a:extLst>
          </p:cNvPr>
          <p:cNvPicPr>
            <a:picLocks noChangeAspect="1"/>
          </p:cNvPicPr>
          <p:nvPr/>
        </p:nvPicPr>
        <p:blipFill>
          <a:blip r:embed="rId4"/>
          <a:stretch>
            <a:fillRect/>
          </a:stretch>
        </p:blipFill>
        <p:spPr>
          <a:xfrm>
            <a:off x="3931919" y="2017265"/>
            <a:ext cx="7738063" cy="4192735"/>
          </a:xfrm>
          <a:prstGeom prst="rect">
            <a:avLst/>
          </a:prstGeom>
        </p:spPr>
      </p:pic>
    </p:spTree>
    <p:extLst>
      <p:ext uri="{BB962C8B-B14F-4D97-AF65-F5344CB8AC3E}">
        <p14:creationId xmlns:p14="http://schemas.microsoft.com/office/powerpoint/2010/main" val="171117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ctrTitle"/>
          </p:nvPr>
        </p:nvSpPr>
        <p:spPr>
          <a:xfrm>
            <a:off x="2304999" y="2827179"/>
            <a:ext cx="8024949" cy="89739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B5394"/>
              </a:buClr>
              <a:buSzPts val="4000"/>
              <a:buFont typeface="Gill Sans"/>
              <a:buNone/>
            </a:pPr>
            <a:r>
              <a:rPr lang="en-US" dirty="0"/>
              <a:t>Clustering</a:t>
            </a:r>
            <a:endParaRPr dirty="0"/>
          </a:p>
        </p:txBody>
      </p:sp>
    </p:spTree>
    <p:extLst>
      <p:ext uri="{BB962C8B-B14F-4D97-AF65-F5344CB8AC3E}">
        <p14:creationId xmlns:p14="http://schemas.microsoft.com/office/powerpoint/2010/main" val="34677135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5" name="Picture 4">
            <a:extLst>
              <a:ext uri="{FF2B5EF4-FFF2-40B4-BE49-F238E27FC236}">
                <a16:creationId xmlns:a16="http://schemas.microsoft.com/office/drawing/2014/main" id="{52BF5AD6-016C-63DA-AA3A-94D29B4776F6}"/>
              </a:ext>
            </a:extLst>
          </p:cNvPr>
          <p:cNvPicPr>
            <a:picLocks noChangeAspect="1"/>
          </p:cNvPicPr>
          <p:nvPr/>
        </p:nvPicPr>
        <p:blipFill rotWithShape="1">
          <a:blip r:embed="rId3"/>
          <a:srcRect t="366"/>
          <a:stretch/>
        </p:blipFill>
        <p:spPr>
          <a:xfrm>
            <a:off x="6298129" y="1169318"/>
            <a:ext cx="5514901" cy="5211162"/>
          </a:xfrm>
          <a:prstGeom prst="rect">
            <a:avLst/>
          </a:prstGeom>
        </p:spPr>
      </p:pic>
      <p:sp>
        <p:nvSpPr>
          <p:cNvPr id="46" name="Oval 45">
            <a:extLst>
              <a:ext uri="{FF2B5EF4-FFF2-40B4-BE49-F238E27FC236}">
                <a16:creationId xmlns:a16="http://schemas.microsoft.com/office/drawing/2014/main" id="{15836980-D864-E673-4997-0076827D6261}"/>
              </a:ext>
            </a:extLst>
          </p:cNvPr>
          <p:cNvSpPr/>
          <p:nvPr/>
        </p:nvSpPr>
        <p:spPr>
          <a:xfrm rot="5400000">
            <a:off x="8742338" y="2287776"/>
            <a:ext cx="1826059" cy="44851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BA7FC194-4234-DACE-30C8-134BF950252A}"/>
              </a:ext>
            </a:extLst>
          </p:cNvPr>
          <p:cNvSpPr/>
          <p:nvPr/>
        </p:nvSpPr>
        <p:spPr>
          <a:xfrm>
            <a:off x="10019177" y="1149444"/>
            <a:ext cx="1742938" cy="2029494"/>
          </a:xfrm>
          <a:prstGeom prst="ellipse">
            <a:avLst/>
          </a:prstGeom>
          <a:ln>
            <a:solidFill>
              <a:schemeClr val="bg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 name="Oval 2">
            <a:extLst>
              <a:ext uri="{FF2B5EF4-FFF2-40B4-BE49-F238E27FC236}">
                <a16:creationId xmlns:a16="http://schemas.microsoft.com/office/drawing/2014/main" id="{56681B00-AC38-C589-0871-ECDFA6AF98B7}"/>
              </a:ext>
            </a:extLst>
          </p:cNvPr>
          <p:cNvSpPr/>
          <p:nvPr/>
        </p:nvSpPr>
        <p:spPr>
          <a:xfrm>
            <a:off x="7440327" y="1169318"/>
            <a:ext cx="1742938" cy="2029494"/>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Clustering</a:t>
            </a:r>
            <a:endParaRPr dirty="0"/>
          </a:p>
        </p:txBody>
      </p:sp>
      <p:sp>
        <p:nvSpPr>
          <p:cNvPr id="128" name="Google Shape;128;p4"/>
          <p:cNvSpPr txBox="1">
            <a:spLocks noGrp="1"/>
          </p:cNvSpPr>
          <p:nvPr>
            <p:ph type="body" idx="1"/>
          </p:nvPr>
        </p:nvSpPr>
        <p:spPr>
          <a:xfrm>
            <a:off x="394306" y="1525172"/>
            <a:ext cx="5996212" cy="4464505"/>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IN" sz="2600" dirty="0">
                <a:solidFill>
                  <a:schemeClr val="tx1"/>
                </a:solidFill>
              </a:rPr>
              <a:t>Finding clusters within the data such that data points within a cluster are similar </a:t>
            </a:r>
          </a:p>
          <a:p>
            <a:pPr indent="-457200">
              <a:lnSpc>
                <a:spcPct val="100000"/>
              </a:lnSpc>
              <a:spcBef>
                <a:spcPts val="0"/>
              </a:spcBef>
              <a:buSzPts val="2240"/>
              <a:buFont typeface="Courier New" panose="02070309020205020404" pitchFamily="49" charset="0"/>
              <a:buChar char="o"/>
            </a:pPr>
            <a:r>
              <a:rPr lang="en-IN" sz="2600" dirty="0">
                <a:solidFill>
                  <a:srgbClr val="0070C0"/>
                </a:solidFill>
              </a:rPr>
              <a:t>Question: </a:t>
            </a:r>
            <a:r>
              <a:rPr lang="en-IN" sz="2600" dirty="0">
                <a:solidFill>
                  <a:schemeClr val="tx1"/>
                </a:solidFill>
              </a:rPr>
              <a:t>How to decide the similarity between different data points?</a:t>
            </a:r>
          </a:p>
          <a:p>
            <a:pPr indent="-457200">
              <a:lnSpc>
                <a:spcPct val="100000"/>
              </a:lnSpc>
              <a:spcBef>
                <a:spcPts val="0"/>
              </a:spcBef>
              <a:buSzPts val="2240"/>
              <a:buFont typeface="Courier New" panose="02070309020205020404" pitchFamily="49" charset="0"/>
              <a:buChar char="o"/>
            </a:pPr>
            <a:r>
              <a:rPr lang="en-IN" sz="2600" dirty="0">
                <a:solidFill>
                  <a:srgbClr val="0070C0"/>
                </a:solidFill>
              </a:rPr>
              <a:t>Similarity measures</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rPr>
              <a:t>Distance between points</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rPr>
              <a:t>Density of points</a:t>
            </a:r>
          </a:p>
          <a:p>
            <a:pPr lvl="1" indent="-457200">
              <a:lnSpc>
                <a:spcPct val="100000"/>
              </a:lnSpc>
              <a:spcBef>
                <a:spcPts val="0"/>
              </a:spcBef>
              <a:buSzPts val="2240"/>
              <a:buFont typeface="Courier New" panose="02070309020205020404" pitchFamily="49" charset="0"/>
              <a:buChar char="o"/>
            </a:pPr>
            <a:r>
              <a:rPr lang="en-IN" sz="2400" dirty="0">
                <a:solidFill>
                  <a:schemeClr val="tx1"/>
                </a:solidFill>
              </a:rPr>
              <a:t>Probability of belonging to a distribution</a:t>
            </a:r>
            <a:endParaRPr sz="2400" dirty="0">
              <a:solidFill>
                <a:schemeClr val="tx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5E967A-2A18-94C9-8512-3F2F0FCC986F}"/>
                  </a:ext>
                </a:extLst>
              </p:cNvPr>
              <p:cNvSpPr txBox="1"/>
              <p:nvPr/>
            </p:nvSpPr>
            <p:spPr>
              <a:xfrm>
                <a:off x="6794035" y="633199"/>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4" name="TextBox 3">
                <a:extLst>
                  <a:ext uri="{FF2B5EF4-FFF2-40B4-BE49-F238E27FC236}">
                    <a16:creationId xmlns:a16="http://schemas.microsoft.com/office/drawing/2014/main" id="{B65E967A-2A18-94C9-8512-3F2F0FCC986F}"/>
                  </a:ext>
                </a:extLst>
              </p:cNvPr>
              <p:cNvSpPr txBox="1">
                <a:spLocks noRot="1" noChangeAspect="1" noMove="1" noResize="1" noEditPoints="1" noAdjustHandles="1" noChangeArrowheads="1" noChangeShapeType="1" noTextEdit="1"/>
              </p:cNvSpPr>
              <p:nvPr/>
            </p:nvSpPr>
            <p:spPr>
              <a:xfrm>
                <a:off x="6794035" y="633199"/>
                <a:ext cx="502839" cy="427497"/>
              </a:xfrm>
              <a:prstGeom prst="rect">
                <a:avLst/>
              </a:prstGeom>
              <a:blipFill>
                <a:blip r:embed="rId4"/>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107628-3CDB-2122-A471-D7C35F6CE68D}"/>
                  </a:ext>
                </a:extLst>
              </p:cNvPr>
              <p:cNvSpPr txBox="1"/>
              <p:nvPr/>
            </p:nvSpPr>
            <p:spPr>
              <a:xfrm>
                <a:off x="11749039"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6" name="TextBox 5">
                <a:extLst>
                  <a:ext uri="{FF2B5EF4-FFF2-40B4-BE49-F238E27FC236}">
                    <a16:creationId xmlns:a16="http://schemas.microsoft.com/office/drawing/2014/main" id="{FB107628-3CDB-2122-A471-D7C35F6CE68D}"/>
                  </a:ext>
                </a:extLst>
              </p:cNvPr>
              <p:cNvSpPr txBox="1">
                <a:spLocks noRot="1" noChangeAspect="1" noMove="1" noResize="1" noEditPoints="1" noAdjustHandles="1" noChangeArrowheads="1" noChangeShapeType="1" noTextEdit="1"/>
              </p:cNvSpPr>
              <p:nvPr/>
            </p:nvSpPr>
            <p:spPr>
              <a:xfrm>
                <a:off x="11749039" y="5337084"/>
                <a:ext cx="419222" cy="426991"/>
              </a:xfrm>
              <a:prstGeom prst="rect">
                <a:avLst/>
              </a:prstGeom>
              <a:blipFill>
                <a:blip r:embed="rId5"/>
                <a:stretch>
                  <a:fillRect r="-7246" b="-11429"/>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A79E94BE-C464-22C2-E072-975EE7E81160}"/>
              </a:ext>
            </a:extLst>
          </p:cNvPr>
          <p:cNvSpPr/>
          <p:nvPr/>
        </p:nvSpPr>
        <p:spPr>
          <a:xfrm>
            <a:off x="7547809" y="16560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24071E6D-9AFF-BF17-BFC1-9DF3A6E02029}"/>
              </a:ext>
            </a:extLst>
          </p:cNvPr>
          <p:cNvSpPr/>
          <p:nvPr/>
        </p:nvSpPr>
        <p:spPr>
          <a:xfrm>
            <a:off x="7682809"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CFC86351-4DC3-224B-CBA9-5488A729AF42}"/>
              </a:ext>
            </a:extLst>
          </p:cNvPr>
          <p:cNvSpPr/>
          <p:nvPr/>
        </p:nvSpPr>
        <p:spPr>
          <a:xfrm>
            <a:off x="7903539" y="13512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A142CEC-8251-4DEE-E015-6F5B91116C48}"/>
              </a:ext>
            </a:extLst>
          </p:cNvPr>
          <p:cNvSpPr/>
          <p:nvPr/>
        </p:nvSpPr>
        <p:spPr>
          <a:xfrm>
            <a:off x="7645522" y="24528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7F0A1E9-842D-2D6F-8608-814EC33C032B}"/>
              </a:ext>
            </a:extLst>
          </p:cNvPr>
          <p:cNvSpPr/>
          <p:nvPr/>
        </p:nvSpPr>
        <p:spPr>
          <a:xfrm>
            <a:off x="8166414" y="186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C4C4D3D-AE8C-0754-8121-DA636F358D48}"/>
              </a:ext>
            </a:extLst>
          </p:cNvPr>
          <p:cNvSpPr/>
          <p:nvPr/>
        </p:nvSpPr>
        <p:spPr>
          <a:xfrm>
            <a:off x="8113708" y="2359881"/>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88FED88D-9917-69AC-F243-3D7244BE7A26}"/>
              </a:ext>
            </a:extLst>
          </p:cNvPr>
          <p:cNvSpPr/>
          <p:nvPr/>
        </p:nvSpPr>
        <p:spPr>
          <a:xfrm>
            <a:off x="8706583"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D64DF746-08E6-B811-9E51-BB633354DD2A}"/>
              </a:ext>
            </a:extLst>
          </p:cNvPr>
          <p:cNvSpPr/>
          <p:nvPr/>
        </p:nvSpPr>
        <p:spPr>
          <a:xfrm>
            <a:off x="10513259" y="1676775"/>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93B2C1B0-1B1E-DE10-7AEE-D9AB4A64555D}"/>
              </a:ext>
            </a:extLst>
          </p:cNvPr>
          <p:cNvSpPr/>
          <p:nvPr/>
        </p:nvSpPr>
        <p:spPr>
          <a:xfrm>
            <a:off x="11028144" y="1590680"/>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3BE0AA95-2939-84BE-6182-C210AA001163}"/>
              </a:ext>
            </a:extLst>
          </p:cNvPr>
          <p:cNvSpPr/>
          <p:nvPr/>
        </p:nvSpPr>
        <p:spPr>
          <a:xfrm>
            <a:off x="10378259" y="2055397"/>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2BA0D4C4-8A79-3C63-C0CF-07F6D4202575}"/>
              </a:ext>
            </a:extLst>
          </p:cNvPr>
          <p:cNvSpPr/>
          <p:nvPr/>
        </p:nvSpPr>
        <p:spPr>
          <a:xfrm>
            <a:off x="10825644" y="1969515"/>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BCC12150-5C16-F106-8403-E69E4431911A}"/>
              </a:ext>
            </a:extLst>
          </p:cNvPr>
          <p:cNvSpPr/>
          <p:nvPr/>
        </p:nvSpPr>
        <p:spPr>
          <a:xfrm>
            <a:off x="11408993" y="2055397"/>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400C46B7-FA7B-5EBF-E489-4D5D2640F561}"/>
              </a:ext>
            </a:extLst>
          </p:cNvPr>
          <p:cNvSpPr/>
          <p:nvPr/>
        </p:nvSpPr>
        <p:spPr>
          <a:xfrm>
            <a:off x="10556882" y="2453449"/>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0351FBB2-BA14-7D98-B549-A02C23577ECF}"/>
              </a:ext>
            </a:extLst>
          </p:cNvPr>
          <p:cNvSpPr/>
          <p:nvPr/>
        </p:nvSpPr>
        <p:spPr>
          <a:xfrm>
            <a:off x="8521645" y="1676395"/>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CB5C1722-11DA-B403-0FF9-D00B86117E88}"/>
              </a:ext>
            </a:extLst>
          </p:cNvPr>
          <p:cNvSpPr/>
          <p:nvPr/>
        </p:nvSpPr>
        <p:spPr>
          <a:xfrm>
            <a:off x="8632009" y="2598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5AA21F4F-C39C-C59A-570C-28EF96DDDA21}"/>
              </a:ext>
            </a:extLst>
          </p:cNvPr>
          <p:cNvSpPr/>
          <p:nvPr/>
        </p:nvSpPr>
        <p:spPr>
          <a:xfrm>
            <a:off x="11138993" y="2434019"/>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134EBCC2-03E3-1366-6B47-620E7C3198B7}"/>
              </a:ext>
            </a:extLst>
          </p:cNvPr>
          <p:cNvSpPr/>
          <p:nvPr/>
        </p:nvSpPr>
        <p:spPr>
          <a:xfrm>
            <a:off x="7903539" y="398977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2FE54122-833C-0514-195F-2AECF2BF2E2E}"/>
              </a:ext>
            </a:extLst>
          </p:cNvPr>
          <p:cNvSpPr/>
          <p:nvPr/>
        </p:nvSpPr>
        <p:spPr>
          <a:xfrm>
            <a:off x="8521645" y="398977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7C7F1403-112A-3C58-39DD-90AD9F67FF6F}"/>
              </a:ext>
            </a:extLst>
          </p:cNvPr>
          <p:cNvSpPr/>
          <p:nvPr/>
        </p:nvSpPr>
        <p:spPr>
          <a:xfrm>
            <a:off x="7892346" y="463417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157ABAE6-8966-2395-0CB2-E739959A1A9D}"/>
              </a:ext>
            </a:extLst>
          </p:cNvPr>
          <p:cNvSpPr/>
          <p:nvPr/>
        </p:nvSpPr>
        <p:spPr>
          <a:xfrm>
            <a:off x="9382959" y="4358236"/>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B038AF54-9B56-8937-C69B-B24C188A0D1C}"/>
              </a:ext>
            </a:extLst>
          </p:cNvPr>
          <p:cNvSpPr/>
          <p:nvPr/>
        </p:nvSpPr>
        <p:spPr>
          <a:xfrm>
            <a:off x="8776089" y="4537140"/>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5BD6AB61-5693-70AB-EF0F-92E21B619BFE}"/>
              </a:ext>
            </a:extLst>
          </p:cNvPr>
          <p:cNvSpPr/>
          <p:nvPr/>
        </p:nvSpPr>
        <p:spPr>
          <a:xfrm>
            <a:off x="9013043" y="412490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FD101ABF-0AD3-F47B-3B2B-1C26BCE05F9D}"/>
              </a:ext>
            </a:extLst>
          </p:cNvPr>
          <p:cNvSpPr/>
          <p:nvPr/>
        </p:nvSpPr>
        <p:spPr>
          <a:xfrm>
            <a:off x="10937403" y="408450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E33E4EDF-2C4A-0B10-FE12-46DD97BA6F34}"/>
              </a:ext>
            </a:extLst>
          </p:cNvPr>
          <p:cNvSpPr/>
          <p:nvPr/>
        </p:nvSpPr>
        <p:spPr>
          <a:xfrm>
            <a:off x="8212592" y="4305935"/>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E06A9E11-68C2-16AE-4475-8A3931BA8B58}"/>
              </a:ext>
            </a:extLst>
          </p:cNvPr>
          <p:cNvSpPr/>
          <p:nvPr/>
        </p:nvSpPr>
        <p:spPr>
          <a:xfrm>
            <a:off x="9664174" y="4736858"/>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55740939-89F0-3814-F361-4B522C6B6E7A}"/>
              </a:ext>
            </a:extLst>
          </p:cNvPr>
          <p:cNvSpPr/>
          <p:nvPr/>
        </p:nvSpPr>
        <p:spPr>
          <a:xfrm>
            <a:off x="8565863" y="5002409"/>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C23F9BE-2D77-B0DA-0728-12214D0C1F2C}"/>
              </a:ext>
            </a:extLst>
          </p:cNvPr>
          <p:cNvSpPr/>
          <p:nvPr/>
        </p:nvSpPr>
        <p:spPr>
          <a:xfrm>
            <a:off x="9226149" y="490417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335A31E-F067-E22D-0977-6235C6E5D369}"/>
              </a:ext>
            </a:extLst>
          </p:cNvPr>
          <p:cNvSpPr/>
          <p:nvPr/>
        </p:nvSpPr>
        <p:spPr>
          <a:xfrm>
            <a:off x="9496149" y="398977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78EEF67F-E3B3-FFC3-7E9F-8906D1392B76}"/>
              </a:ext>
            </a:extLst>
          </p:cNvPr>
          <p:cNvSpPr/>
          <p:nvPr/>
        </p:nvSpPr>
        <p:spPr>
          <a:xfrm>
            <a:off x="8430863" y="4577970"/>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F1FC6831-90B3-3F4C-D0B6-A59BE7E891C4}"/>
              </a:ext>
            </a:extLst>
          </p:cNvPr>
          <p:cNvSpPr/>
          <p:nvPr/>
        </p:nvSpPr>
        <p:spPr>
          <a:xfrm>
            <a:off x="11084555" y="452863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39D892D9-C120-1C87-DA05-368A0E250AF2}"/>
              </a:ext>
            </a:extLst>
          </p:cNvPr>
          <p:cNvSpPr/>
          <p:nvPr/>
        </p:nvSpPr>
        <p:spPr>
          <a:xfrm>
            <a:off x="10727977" y="4811335"/>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679D6A63-521E-7692-0E32-1E9AA5CEBBED}"/>
              </a:ext>
            </a:extLst>
          </p:cNvPr>
          <p:cNvSpPr/>
          <p:nvPr/>
        </p:nvSpPr>
        <p:spPr>
          <a:xfrm>
            <a:off x="10461447" y="4070591"/>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4EC3FFDC-6A1A-ABDF-5CEB-0597F4441C71}"/>
              </a:ext>
            </a:extLst>
          </p:cNvPr>
          <p:cNvSpPr/>
          <p:nvPr/>
        </p:nvSpPr>
        <p:spPr>
          <a:xfrm>
            <a:off x="8368356" y="2157446"/>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66D43719-4146-1B30-8ADD-66341F01E69F}"/>
              </a:ext>
            </a:extLst>
          </p:cNvPr>
          <p:cNvSpPr/>
          <p:nvPr/>
        </p:nvSpPr>
        <p:spPr>
          <a:xfrm>
            <a:off x="10612685" y="439490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476C357C-78F2-18A7-13C2-1FF715D647CB}"/>
              </a:ext>
            </a:extLst>
          </p:cNvPr>
          <p:cNvSpPr/>
          <p:nvPr/>
        </p:nvSpPr>
        <p:spPr>
          <a:xfrm>
            <a:off x="10054417" y="412490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2C99B76E-1F62-2622-DEBD-0758BC09F2B9}"/>
              </a:ext>
            </a:extLst>
          </p:cNvPr>
          <p:cNvSpPr/>
          <p:nvPr/>
        </p:nvSpPr>
        <p:spPr>
          <a:xfrm>
            <a:off x="9874400" y="439490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98891C0D-B10F-6627-DD48-711118C266CD}"/>
              </a:ext>
            </a:extLst>
          </p:cNvPr>
          <p:cNvSpPr/>
          <p:nvPr/>
        </p:nvSpPr>
        <p:spPr>
          <a:xfrm>
            <a:off x="10189417" y="4669605"/>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5193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fad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fade">
                                      <p:cBhvr>
                                        <p:cTn id="12" dur="500"/>
                                        <p:tgtEl>
                                          <p:spTgt spid="12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8">
                                            <p:txEl>
                                              <p:pRg st="3" end="3"/>
                                            </p:txEl>
                                          </p:spTgt>
                                        </p:tgtEl>
                                        <p:attrNameLst>
                                          <p:attrName>style.visibility</p:attrName>
                                        </p:attrNameLst>
                                      </p:cBhvr>
                                      <p:to>
                                        <p:strVal val="visible"/>
                                      </p:to>
                                    </p:set>
                                    <p:animEffect transition="in" filter="fade">
                                      <p:cBhvr>
                                        <p:cTn id="15" dur="500"/>
                                        <p:tgtEl>
                                          <p:spTgt spid="12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8">
                                            <p:txEl>
                                              <p:pRg st="4" end="4"/>
                                            </p:txEl>
                                          </p:spTgt>
                                        </p:tgtEl>
                                        <p:attrNameLst>
                                          <p:attrName>style.visibility</p:attrName>
                                        </p:attrNameLst>
                                      </p:cBhvr>
                                      <p:to>
                                        <p:strVal val="visible"/>
                                      </p:to>
                                    </p:set>
                                    <p:animEffect transition="in" filter="fade">
                                      <p:cBhvr>
                                        <p:cTn id="18" dur="500"/>
                                        <p:tgtEl>
                                          <p:spTgt spid="12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8">
                                            <p:txEl>
                                              <p:pRg st="5" end="5"/>
                                            </p:txEl>
                                          </p:spTgt>
                                        </p:tgtEl>
                                        <p:attrNameLst>
                                          <p:attrName>style.visibility</p:attrName>
                                        </p:attrNameLst>
                                      </p:cBhvr>
                                      <p:to>
                                        <p:strVal val="visible"/>
                                      </p:to>
                                    </p:set>
                                    <p:animEffect transition="in" filter="fade">
                                      <p:cBhvr>
                                        <p:cTn id="21" dur="500"/>
                                        <p:tgtEl>
                                          <p:spTgt spid="1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ctrTitle"/>
          </p:nvPr>
        </p:nvSpPr>
        <p:spPr>
          <a:xfrm>
            <a:off x="2304999" y="2827179"/>
            <a:ext cx="8024949" cy="89739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B5394"/>
              </a:buClr>
              <a:buSzPts val="4000"/>
              <a:buFont typeface="Gill Sans"/>
              <a:buNone/>
            </a:pPr>
            <a:r>
              <a:rPr lang="en-US" dirty="0"/>
              <a:t>Types of Clustering Algorithms</a:t>
            </a:r>
            <a:endParaRPr dirty="0"/>
          </a:p>
        </p:txBody>
      </p:sp>
    </p:spTree>
    <p:extLst>
      <p:ext uri="{BB962C8B-B14F-4D97-AF65-F5344CB8AC3E}">
        <p14:creationId xmlns:p14="http://schemas.microsoft.com/office/powerpoint/2010/main" val="209941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Types of Clustering Algorithms</a:t>
            </a:r>
            <a:endParaRPr dirty="0"/>
          </a:p>
        </p:txBody>
      </p:sp>
      <p:sp>
        <p:nvSpPr>
          <p:cNvPr id="128" name="Google Shape;128;p4"/>
          <p:cNvSpPr txBox="1">
            <a:spLocks noGrp="1"/>
          </p:cNvSpPr>
          <p:nvPr>
            <p:ph type="body" idx="1"/>
          </p:nvPr>
        </p:nvSpPr>
        <p:spPr>
          <a:xfrm>
            <a:off x="579120" y="1524000"/>
            <a:ext cx="10332720" cy="4464505"/>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IN" sz="2600" dirty="0">
                <a:solidFill>
                  <a:schemeClr val="tx1"/>
                </a:solidFill>
              </a:rPr>
              <a:t>Clustering algorithms can be categorised as follows based on the similarity metric used to cluster data:</a:t>
            </a:r>
          </a:p>
          <a:p>
            <a:pPr indent="-457200">
              <a:lnSpc>
                <a:spcPct val="100000"/>
              </a:lnSpc>
              <a:spcBef>
                <a:spcPts val="0"/>
              </a:spcBef>
              <a:buSzPts val="2240"/>
              <a:buFont typeface="Courier New" panose="02070309020205020404" pitchFamily="49" charset="0"/>
              <a:buChar char="o"/>
            </a:pPr>
            <a:r>
              <a:rPr lang="en-IN" sz="2600" dirty="0">
                <a:solidFill>
                  <a:srgbClr val="0070C0"/>
                </a:solidFill>
              </a:rPr>
              <a:t>Distance based metric:</a:t>
            </a:r>
          </a:p>
          <a:p>
            <a:pPr marL="971550" lvl="1" indent="-514350">
              <a:lnSpc>
                <a:spcPct val="100000"/>
              </a:lnSpc>
              <a:spcBef>
                <a:spcPts val="0"/>
              </a:spcBef>
              <a:buSzPts val="2240"/>
              <a:buFont typeface="Wingdings" panose="05000000000000000000" pitchFamily="2" charset="2"/>
              <a:buChar char="Ø"/>
            </a:pPr>
            <a:r>
              <a:rPr lang="en-IN" sz="2400" dirty="0">
                <a:solidFill>
                  <a:schemeClr val="tx1"/>
                </a:solidFill>
              </a:rPr>
              <a:t>Centroid based clustering</a:t>
            </a:r>
          </a:p>
          <a:p>
            <a:pPr marL="971550" lvl="1" indent="-514350">
              <a:lnSpc>
                <a:spcPct val="100000"/>
              </a:lnSpc>
              <a:spcBef>
                <a:spcPts val="0"/>
              </a:spcBef>
              <a:buSzPts val="2240"/>
              <a:buFont typeface="Wingdings" panose="05000000000000000000" pitchFamily="2" charset="2"/>
              <a:buChar char="Ø"/>
            </a:pPr>
            <a:r>
              <a:rPr lang="en-IN" sz="2400" dirty="0">
                <a:solidFill>
                  <a:schemeClr val="tx1"/>
                </a:solidFill>
              </a:rPr>
              <a:t>Hierarchical clustering</a:t>
            </a:r>
          </a:p>
          <a:p>
            <a:pPr marL="491490" indent="-457200">
              <a:lnSpc>
                <a:spcPct val="100000"/>
              </a:lnSpc>
              <a:spcBef>
                <a:spcPts val="0"/>
              </a:spcBef>
              <a:buSzPts val="2240"/>
              <a:buFont typeface="Courier New" panose="02070309020205020404" pitchFamily="49" charset="0"/>
              <a:buChar char="o"/>
            </a:pPr>
            <a:r>
              <a:rPr lang="en-IN" sz="2600" dirty="0">
                <a:solidFill>
                  <a:srgbClr val="0070C0"/>
                </a:solidFill>
              </a:rPr>
              <a:t>Density based metric:</a:t>
            </a:r>
          </a:p>
          <a:p>
            <a:pPr marL="800100" lvl="1">
              <a:lnSpc>
                <a:spcPct val="100000"/>
              </a:lnSpc>
              <a:spcBef>
                <a:spcPts val="0"/>
              </a:spcBef>
              <a:buSzPts val="2240"/>
              <a:buFont typeface="Wingdings" panose="05000000000000000000" pitchFamily="2" charset="2"/>
              <a:buChar char="Ø"/>
            </a:pPr>
            <a:r>
              <a:rPr lang="en-IN" sz="2200" dirty="0">
                <a:solidFill>
                  <a:schemeClr val="tx1"/>
                </a:solidFill>
              </a:rPr>
              <a:t> </a:t>
            </a:r>
            <a:r>
              <a:rPr lang="en-IN" sz="2400" dirty="0">
                <a:solidFill>
                  <a:schemeClr val="tx1"/>
                </a:solidFill>
              </a:rPr>
              <a:t>Density based clustering</a:t>
            </a:r>
            <a:endParaRPr lang="en-IN" sz="2200" dirty="0">
              <a:solidFill>
                <a:schemeClr val="tx1"/>
              </a:solidFill>
            </a:endParaRPr>
          </a:p>
          <a:p>
            <a:pPr marL="491490" indent="-457200">
              <a:lnSpc>
                <a:spcPct val="100000"/>
              </a:lnSpc>
              <a:spcBef>
                <a:spcPts val="0"/>
              </a:spcBef>
              <a:buSzPts val="2240"/>
              <a:buFont typeface="Courier New" panose="02070309020205020404" pitchFamily="49" charset="0"/>
              <a:buChar char="o"/>
            </a:pPr>
            <a:r>
              <a:rPr lang="en-IN" sz="2600" dirty="0">
                <a:solidFill>
                  <a:srgbClr val="0070C0"/>
                </a:solidFill>
              </a:rPr>
              <a:t>Probability based metric:</a:t>
            </a:r>
          </a:p>
          <a:p>
            <a:pPr marL="971550" lvl="1" indent="-514350">
              <a:lnSpc>
                <a:spcPct val="100000"/>
              </a:lnSpc>
              <a:spcBef>
                <a:spcPts val="0"/>
              </a:spcBef>
              <a:buSzPts val="2240"/>
              <a:buFont typeface="Wingdings" panose="05000000000000000000" pitchFamily="2" charset="2"/>
              <a:buChar char="Ø"/>
            </a:pPr>
            <a:r>
              <a:rPr lang="en-IN" sz="2400" dirty="0">
                <a:solidFill>
                  <a:schemeClr val="tx1"/>
                </a:solidFill>
              </a:rPr>
              <a:t>Distribution based clustering</a:t>
            </a:r>
            <a:endParaRPr sz="2400" dirty="0">
              <a:solidFill>
                <a:schemeClr val="tx1"/>
              </a:solidFill>
            </a:endParaRPr>
          </a:p>
        </p:txBody>
      </p:sp>
    </p:spTree>
    <p:extLst>
      <p:ext uri="{BB962C8B-B14F-4D97-AF65-F5344CB8AC3E}">
        <p14:creationId xmlns:p14="http://schemas.microsoft.com/office/powerpoint/2010/main" val="174121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fade">
                                      <p:cBhvr>
                                        <p:cTn id="7" dur="500"/>
                                        <p:tgtEl>
                                          <p:spTgt spid="12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2" end="2"/>
                                            </p:txEl>
                                          </p:spTgt>
                                        </p:tgtEl>
                                        <p:attrNameLst>
                                          <p:attrName>style.visibility</p:attrName>
                                        </p:attrNameLst>
                                      </p:cBhvr>
                                      <p:to>
                                        <p:strVal val="visible"/>
                                      </p:to>
                                    </p:set>
                                    <p:animEffect transition="in" filter="fade">
                                      <p:cBhvr>
                                        <p:cTn id="10" dur="500"/>
                                        <p:tgtEl>
                                          <p:spTgt spid="12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xEl>
                                              <p:pRg st="3" end="3"/>
                                            </p:txEl>
                                          </p:spTgt>
                                        </p:tgtEl>
                                        <p:attrNameLst>
                                          <p:attrName>style.visibility</p:attrName>
                                        </p:attrNameLst>
                                      </p:cBhvr>
                                      <p:to>
                                        <p:strVal val="visible"/>
                                      </p:to>
                                    </p:set>
                                    <p:animEffect transition="in" filter="fade">
                                      <p:cBhvr>
                                        <p:cTn id="13" dur="500"/>
                                        <p:tgtEl>
                                          <p:spTgt spid="12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8">
                                            <p:txEl>
                                              <p:pRg st="4" end="4"/>
                                            </p:txEl>
                                          </p:spTgt>
                                        </p:tgtEl>
                                        <p:attrNameLst>
                                          <p:attrName>style.visibility</p:attrName>
                                        </p:attrNameLst>
                                      </p:cBhvr>
                                      <p:to>
                                        <p:strVal val="visible"/>
                                      </p:to>
                                    </p:set>
                                    <p:animEffect transition="in" filter="fade">
                                      <p:cBhvr>
                                        <p:cTn id="18" dur="500"/>
                                        <p:tgtEl>
                                          <p:spTgt spid="12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8">
                                            <p:txEl>
                                              <p:pRg st="5" end="5"/>
                                            </p:txEl>
                                          </p:spTgt>
                                        </p:tgtEl>
                                        <p:attrNameLst>
                                          <p:attrName>style.visibility</p:attrName>
                                        </p:attrNameLst>
                                      </p:cBhvr>
                                      <p:to>
                                        <p:strVal val="visible"/>
                                      </p:to>
                                    </p:set>
                                    <p:animEffect transition="in" filter="fade">
                                      <p:cBhvr>
                                        <p:cTn id="21" dur="500"/>
                                        <p:tgtEl>
                                          <p:spTgt spid="128">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8">
                                            <p:txEl>
                                              <p:pRg st="6" end="6"/>
                                            </p:txEl>
                                          </p:spTgt>
                                        </p:tgtEl>
                                        <p:attrNameLst>
                                          <p:attrName>style.visibility</p:attrName>
                                        </p:attrNameLst>
                                      </p:cBhvr>
                                      <p:to>
                                        <p:strVal val="visible"/>
                                      </p:to>
                                    </p:set>
                                    <p:animEffect transition="in" filter="fade">
                                      <p:cBhvr>
                                        <p:cTn id="26" dur="500"/>
                                        <p:tgtEl>
                                          <p:spTgt spid="128">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8">
                                            <p:txEl>
                                              <p:pRg st="7" end="7"/>
                                            </p:txEl>
                                          </p:spTgt>
                                        </p:tgtEl>
                                        <p:attrNameLst>
                                          <p:attrName>style.visibility</p:attrName>
                                        </p:attrNameLst>
                                      </p:cBhvr>
                                      <p:to>
                                        <p:strVal val="visible"/>
                                      </p:to>
                                    </p:set>
                                    <p:animEffect transition="in" filter="fade">
                                      <p:cBhvr>
                                        <p:cTn id="29"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Centroid based Clustering</a:t>
            </a:r>
            <a:endParaRPr dirty="0"/>
          </a:p>
        </p:txBody>
      </p:sp>
      <p:sp>
        <p:nvSpPr>
          <p:cNvPr id="128" name="Google Shape;128;p4"/>
          <p:cNvSpPr txBox="1">
            <a:spLocks noGrp="1"/>
          </p:cNvSpPr>
          <p:nvPr>
            <p:ph type="body" idx="1"/>
          </p:nvPr>
        </p:nvSpPr>
        <p:spPr>
          <a:xfrm>
            <a:off x="445588" y="1525172"/>
            <a:ext cx="5842000" cy="4464505"/>
          </a:xfrm>
          <a:prstGeom prst="rect">
            <a:avLst/>
          </a:prstGeom>
          <a:noFill/>
          <a:ln>
            <a:noFill/>
          </a:ln>
        </p:spPr>
        <p:txBody>
          <a:bodyPr spcFirstLastPara="1" wrap="square" lIns="91425" tIns="45700" rIns="91425" bIns="45700" anchor="t" anchorCtr="0">
            <a:normAutofit/>
          </a:bodyPr>
          <a:lstStyle/>
          <a:p>
            <a:pPr marL="514350" indent="-514350">
              <a:lnSpc>
                <a:spcPct val="100000"/>
              </a:lnSpc>
              <a:spcBef>
                <a:spcPts val="0"/>
              </a:spcBef>
              <a:buSzPts val="2240"/>
              <a:buFont typeface="Arial" panose="020B0604020202020204" pitchFamily="34" charset="0"/>
              <a:buChar char="•"/>
            </a:pPr>
            <a:r>
              <a:rPr lang="en-IN" sz="2600" dirty="0">
                <a:solidFill>
                  <a:srgbClr val="0070C0"/>
                </a:solidFill>
              </a:rPr>
              <a:t>Intuition: </a:t>
            </a:r>
            <a:r>
              <a:rPr lang="en-IN" sz="2600" dirty="0">
                <a:solidFill>
                  <a:schemeClr val="tx1"/>
                </a:solidFill>
              </a:rPr>
              <a:t>There is a centroid/centre for the cluster and all the points in the cluster are at a close distance to the centroid</a:t>
            </a:r>
          </a:p>
          <a:p>
            <a:pPr marL="514350" indent="-514350">
              <a:lnSpc>
                <a:spcPct val="100000"/>
              </a:lnSpc>
              <a:spcBef>
                <a:spcPts val="0"/>
              </a:spcBef>
              <a:buSzPts val="2240"/>
              <a:buFont typeface="Arial" panose="020B0604020202020204" pitchFamily="34" charset="0"/>
              <a:buChar char="•"/>
            </a:pPr>
            <a:r>
              <a:rPr lang="en-IN" sz="2600" dirty="0">
                <a:solidFill>
                  <a:schemeClr val="tx1"/>
                </a:solidFill>
              </a:rPr>
              <a:t>In these algorithms, the number of clusters is to be decided </a:t>
            </a:r>
            <a:r>
              <a:rPr lang="en-IN" sz="2600" dirty="0" err="1">
                <a:solidFill>
                  <a:schemeClr val="tx1"/>
                </a:solidFill>
              </a:rPr>
              <a:t>apriori</a:t>
            </a:r>
            <a:r>
              <a:rPr lang="en-IN" sz="2600" dirty="0">
                <a:solidFill>
                  <a:schemeClr val="tx1"/>
                </a:solidFill>
              </a:rPr>
              <a:t> –</a:t>
            </a:r>
            <a:r>
              <a:rPr lang="en-IN" sz="2600" dirty="0">
                <a:solidFill>
                  <a:srgbClr val="0070C0"/>
                </a:solidFill>
              </a:rPr>
              <a:t> a drawback </a:t>
            </a:r>
          </a:p>
          <a:p>
            <a:pPr marL="514350" indent="-514350">
              <a:lnSpc>
                <a:spcPct val="100000"/>
              </a:lnSpc>
              <a:spcBef>
                <a:spcPts val="0"/>
              </a:spcBef>
              <a:buSzPts val="2240"/>
              <a:buFont typeface="Arial" panose="020B0604020202020204" pitchFamily="34" charset="0"/>
              <a:buChar char="•"/>
            </a:pPr>
            <a:r>
              <a:rPr lang="en-IN" sz="2600" dirty="0">
                <a:solidFill>
                  <a:schemeClr val="tx1"/>
                </a:solidFill>
              </a:rPr>
              <a:t>K-means clustering is the most popular algorithm among centroid based methods</a:t>
            </a:r>
            <a:endParaRPr sz="2600" dirty="0">
              <a:solidFill>
                <a:schemeClr val="tx1"/>
              </a:solidFill>
            </a:endParaRPr>
          </a:p>
        </p:txBody>
      </p:sp>
      <p:pic>
        <p:nvPicPr>
          <p:cNvPr id="4" name="Picture 3">
            <a:extLst>
              <a:ext uri="{FF2B5EF4-FFF2-40B4-BE49-F238E27FC236}">
                <a16:creationId xmlns:a16="http://schemas.microsoft.com/office/drawing/2014/main" id="{B46AC73C-039D-9242-12C6-6C2541B1BC61}"/>
              </a:ext>
            </a:extLst>
          </p:cNvPr>
          <p:cNvPicPr>
            <a:picLocks noChangeAspect="1"/>
          </p:cNvPicPr>
          <p:nvPr/>
        </p:nvPicPr>
        <p:blipFill rotWithShape="1">
          <a:blip r:embed="rId3"/>
          <a:srcRect t="366"/>
          <a:stretch/>
        </p:blipFill>
        <p:spPr>
          <a:xfrm>
            <a:off x="6298129" y="1169318"/>
            <a:ext cx="5514901" cy="5211162"/>
          </a:xfrm>
          <a:prstGeom prst="rect">
            <a:avLst/>
          </a:prstGeom>
        </p:spPr>
      </p:pic>
      <p:sp>
        <p:nvSpPr>
          <p:cNvPr id="5" name="Oval 4">
            <a:extLst>
              <a:ext uri="{FF2B5EF4-FFF2-40B4-BE49-F238E27FC236}">
                <a16:creationId xmlns:a16="http://schemas.microsoft.com/office/drawing/2014/main" id="{196DEB2B-2C2E-23DA-672D-4113B172740C}"/>
              </a:ext>
            </a:extLst>
          </p:cNvPr>
          <p:cNvSpPr/>
          <p:nvPr/>
        </p:nvSpPr>
        <p:spPr>
          <a:xfrm rot="5400000">
            <a:off x="8724981" y="3361281"/>
            <a:ext cx="1826059" cy="18702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3416F11A-68ED-7813-5F49-CF769C98B102}"/>
              </a:ext>
            </a:extLst>
          </p:cNvPr>
          <p:cNvSpPr/>
          <p:nvPr/>
        </p:nvSpPr>
        <p:spPr>
          <a:xfrm>
            <a:off x="10019176" y="1149444"/>
            <a:ext cx="1942631" cy="2029494"/>
          </a:xfrm>
          <a:prstGeom prst="ellipse">
            <a:avLst/>
          </a:prstGeom>
          <a:ln>
            <a:solidFill>
              <a:schemeClr val="bg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A89C1C6-394C-943D-6202-EDA807605B63}"/>
              </a:ext>
            </a:extLst>
          </p:cNvPr>
          <p:cNvSpPr/>
          <p:nvPr/>
        </p:nvSpPr>
        <p:spPr>
          <a:xfrm>
            <a:off x="7346125" y="1149444"/>
            <a:ext cx="1942632" cy="2029494"/>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579646-10A6-6815-967D-9E72D0D6D97D}"/>
                  </a:ext>
                </a:extLst>
              </p:cNvPr>
              <p:cNvSpPr txBox="1"/>
              <p:nvPr/>
            </p:nvSpPr>
            <p:spPr>
              <a:xfrm>
                <a:off x="6794035" y="633199"/>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8" name="TextBox 7">
                <a:extLst>
                  <a:ext uri="{FF2B5EF4-FFF2-40B4-BE49-F238E27FC236}">
                    <a16:creationId xmlns:a16="http://schemas.microsoft.com/office/drawing/2014/main" id="{64579646-10A6-6815-967D-9E72D0D6D97D}"/>
                  </a:ext>
                </a:extLst>
              </p:cNvPr>
              <p:cNvSpPr txBox="1">
                <a:spLocks noRot="1" noChangeAspect="1" noMove="1" noResize="1" noEditPoints="1" noAdjustHandles="1" noChangeArrowheads="1" noChangeShapeType="1" noTextEdit="1"/>
              </p:cNvSpPr>
              <p:nvPr/>
            </p:nvSpPr>
            <p:spPr>
              <a:xfrm>
                <a:off x="6794035" y="633199"/>
                <a:ext cx="502839" cy="427497"/>
              </a:xfrm>
              <a:prstGeom prst="rect">
                <a:avLst/>
              </a:prstGeom>
              <a:blipFill>
                <a:blip r:embed="rId4"/>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06D84E-650C-38BD-F46A-014EC9F88E70}"/>
                  </a:ext>
                </a:extLst>
              </p:cNvPr>
              <p:cNvSpPr txBox="1"/>
              <p:nvPr/>
            </p:nvSpPr>
            <p:spPr>
              <a:xfrm>
                <a:off x="11749039"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9" name="TextBox 8">
                <a:extLst>
                  <a:ext uri="{FF2B5EF4-FFF2-40B4-BE49-F238E27FC236}">
                    <a16:creationId xmlns:a16="http://schemas.microsoft.com/office/drawing/2014/main" id="{8F06D84E-650C-38BD-F46A-014EC9F88E70}"/>
                  </a:ext>
                </a:extLst>
              </p:cNvPr>
              <p:cNvSpPr txBox="1">
                <a:spLocks noRot="1" noChangeAspect="1" noMove="1" noResize="1" noEditPoints="1" noAdjustHandles="1" noChangeArrowheads="1" noChangeShapeType="1" noTextEdit="1"/>
              </p:cNvSpPr>
              <p:nvPr/>
            </p:nvSpPr>
            <p:spPr>
              <a:xfrm>
                <a:off x="11749039" y="5337084"/>
                <a:ext cx="419222" cy="426991"/>
              </a:xfrm>
              <a:prstGeom prst="rect">
                <a:avLst/>
              </a:prstGeom>
              <a:blipFill>
                <a:blip r:embed="rId5"/>
                <a:stretch>
                  <a:fillRect r="-7246" b="-11429"/>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8992BA96-702B-C22C-4529-DF5C3BF7A19C}"/>
              </a:ext>
            </a:extLst>
          </p:cNvPr>
          <p:cNvSpPr/>
          <p:nvPr/>
        </p:nvSpPr>
        <p:spPr>
          <a:xfrm>
            <a:off x="7547809" y="16560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99A15F1B-2C72-D349-5483-FFB671D30592}"/>
              </a:ext>
            </a:extLst>
          </p:cNvPr>
          <p:cNvSpPr/>
          <p:nvPr/>
        </p:nvSpPr>
        <p:spPr>
          <a:xfrm>
            <a:off x="7682809"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1D1739BF-8E0E-F2CD-B05C-4F9E7055EBBB}"/>
              </a:ext>
            </a:extLst>
          </p:cNvPr>
          <p:cNvSpPr/>
          <p:nvPr/>
        </p:nvSpPr>
        <p:spPr>
          <a:xfrm>
            <a:off x="7903539" y="13512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32D587D3-50AC-8240-65FC-A77EF7ABF321}"/>
              </a:ext>
            </a:extLst>
          </p:cNvPr>
          <p:cNvSpPr/>
          <p:nvPr/>
        </p:nvSpPr>
        <p:spPr>
          <a:xfrm>
            <a:off x="7645522" y="24528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D089D1D1-C689-0D98-11F9-E1DE46813360}"/>
              </a:ext>
            </a:extLst>
          </p:cNvPr>
          <p:cNvSpPr/>
          <p:nvPr/>
        </p:nvSpPr>
        <p:spPr>
          <a:xfrm>
            <a:off x="8173539" y="1688715"/>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031A85E0-69B2-BD0C-2B59-34274E5C6B41}"/>
              </a:ext>
            </a:extLst>
          </p:cNvPr>
          <p:cNvSpPr/>
          <p:nvPr/>
        </p:nvSpPr>
        <p:spPr>
          <a:xfrm>
            <a:off x="8113708" y="2359881"/>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38E7C643-A7F1-3E07-52F3-8D146F137303}"/>
              </a:ext>
            </a:extLst>
          </p:cNvPr>
          <p:cNvSpPr/>
          <p:nvPr/>
        </p:nvSpPr>
        <p:spPr>
          <a:xfrm>
            <a:off x="8706583"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16329AF-0B1B-5401-94F3-7BBF88EB06F6}"/>
              </a:ext>
            </a:extLst>
          </p:cNvPr>
          <p:cNvSpPr/>
          <p:nvPr/>
        </p:nvSpPr>
        <p:spPr>
          <a:xfrm>
            <a:off x="10513259" y="1676775"/>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E4DAEE1B-BEDE-DD8E-B958-C08A86AFC6DE}"/>
              </a:ext>
            </a:extLst>
          </p:cNvPr>
          <p:cNvSpPr/>
          <p:nvPr/>
        </p:nvSpPr>
        <p:spPr>
          <a:xfrm>
            <a:off x="11028144" y="1590680"/>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646BCF7C-B4E8-65E1-B4E2-F957A66EB3FF}"/>
              </a:ext>
            </a:extLst>
          </p:cNvPr>
          <p:cNvSpPr/>
          <p:nvPr/>
        </p:nvSpPr>
        <p:spPr>
          <a:xfrm>
            <a:off x="10378259" y="2055397"/>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50ACE44D-F450-D762-A4CA-BA033C3A8FD9}"/>
              </a:ext>
            </a:extLst>
          </p:cNvPr>
          <p:cNvSpPr/>
          <p:nvPr/>
        </p:nvSpPr>
        <p:spPr>
          <a:xfrm>
            <a:off x="10825644" y="1969515"/>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7C858EDD-8DE2-E6B5-6CE5-148FB7BD1277}"/>
              </a:ext>
            </a:extLst>
          </p:cNvPr>
          <p:cNvSpPr/>
          <p:nvPr/>
        </p:nvSpPr>
        <p:spPr>
          <a:xfrm>
            <a:off x="11408993" y="2055397"/>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B5CC8E26-A879-F020-041F-AB012896119F}"/>
              </a:ext>
            </a:extLst>
          </p:cNvPr>
          <p:cNvSpPr/>
          <p:nvPr/>
        </p:nvSpPr>
        <p:spPr>
          <a:xfrm>
            <a:off x="10556882" y="2453449"/>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7BA5BE7A-77B3-AA6A-15EB-9C2271127EFC}"/>
              </a:ext>
            </a:extLst>
          </p:cNvPr>
          <p:cNvSpPr/>
          <p:nvPr/>
        </p:nvSpPr>
        <p:spPr>
          <a:xfrm>
            <a:off x="8521645" y="1676395"/>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FE9FA262-0259-959F-FC2F-5267603E7DC5}"/>
              </a:ext>
            </a:extLst>
          </p:cNvPr>
          <p:cNvSpPr/>
          <p:nvPr/>
        </p:nvSpPr>
        <p:spPr>
          <a:xfrm>
            <a:off x="8632009" y="2598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809D089D-4265-5841-51F7-1F75A85DFDC2}"/>
              </a:ext>
            </a:extLst>
          </p:cNvPr>
          <p:cNvSpPr/>
          <p:nvPr/>
        </p:nvSpPr>
        <p:spPr>
          <a:xfrm>
            <a:off x="11138993" y="2434019"/>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C62D017C-2FE1-EADE-2D72-8734E8F8E534}"/>
              </a:ext>
            </a:extLst>
          </p:cNvPr>
          <p:cNvSpPr/>
          <p:nvPr/>
        </p:nvSpPr>
        <p:spPr>
          <a:xfrm>
            <a:off x="9121275" y="4137290"/>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99A4342F-EB7E-2AC0-C591-2DFF8125D371}"/>
              </a:ext>
            </a:extLst>
          </p:cNvPr>
          <p:cNvSpPr/>
          <p:nvPr/>
        </p:nvSpPr>
        <p:spPr>
          <a:xfrm>
            <a:off x="9382959" y="3941676"/>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841F6A5C-9E3C-6937-C1E1-79F36CD9A7A2}"/>
              </a:ext>
            </a:extLst>
          </p:cNvPr>
          <p:cNvSpPr/>
          <p:nvPr/>
        </p:nvSpPr>
        <p:spPr>
          <a:xfrm>
            <a:off x="8776089" y="4120580"/>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78BD86E3-2C0D-1E9E-17E0-44D9DD31F1E1}"/>
              </a:ext>
            </a:extLst>
          </p:cNvPr>
          <p:cNvSpPr/>
          <p:nvPr/>
        </p:nvSpPr>
        <p:spPr>
          <a:xfrm>
            <a:off x="9013043" y="370834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3821DCF1-C350-6422-9653-49F207DCD4A4}"/>
              </a:ext>
            </a:extLst>
          </p:cNvPr>
          <p:cNvSpPr/>
          <p:nvPr/>
        </p:nvSpPr>
        <p:spPr>
          <a:xfrm>
            <a:off x="9664174" y="4320298"/>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E0BF7B05-AAAA-89A9-A265-0FCF8637639C}"/>
              </a:ext>
            </a:extLst>
          </p:cNvPr>
          <p:cNvSpPr/>
          <p:nvPr/>
        </p:nvSpPr>
        <p:spPr>
          <a:xfrm>
            <a:off x="9631149" y="4770818"/>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68AA074F-D087-FE25-4B46-32947140A2F5}"/>
              </a:ext>
            </a:extLst>
          </p:cNvPr>
          <p:cNvSpPr/>
          <p:nvPr/>
        </p:nvSpPr>
        <p:spPr>
          <a:xfrm>
            <a:off x="9226149" y="448761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98DE77F0-0875-BD2A-2630-2EC7F7B437E0}"/>
              </a:ext>
            </a:extLst>
          </p:cNvPr>
          <p:cNvSpPr/>
          <p:nvPr/>
        </p:nvSpPr>
        <p:spPr>
          <a:xfrm>
            <a:off x="9496149" y="357321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DDEDF09C-29A1-DE98-1FE5-B2F552F0854D}"/>
              </a:ext>
            </a:extLst>
          </p:cNvPr>
          <p:cNvSpPr/>
          <p:nvPr/>
        </p:nvSpPr>
        <p:spPr>
          <a:xfrm>
            <a:off x="8368356" y="2157446"/>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963D2D55-9AF4-DECC-5220-D4A499F994E0}"/>
              </a:ext>
            </a:extLst>
          </p:cNvPr>
          <p:cNvSpPr/>
          <p:nvPr/>
        </p:nvSpPr>
        <p:spPr>
          <a:xfrm>
            <a:off x="10054417" y="370834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3A38A7D-D854-F7C7-6466-24B74086D77A}"/>
              </a:ext>
            </a:extLst>
          </p:cNvPr>
          <p:cNvSpPr/>
          <p:nvPr/>
        </p:nvSpPr>
        <p:spPr>
          <a:xfrm>
            <a:off x="9874400" y="397834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5903E7A7-DF39-D4F3-722D-0957FD53B750}"/>
              </a:ext>
            </a:extLst>
          </p:cNvPr>
          <p:cNvSpPr/>
          <p:nvPr/>
        </p:nvSpPr>
        <p:spPr>
          <a:xfrm>
            <a:off x="10189417" y="4253045"/>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7" name="Oval 46">
            <a:extLst>
              <a:ext uri="{FF2B5EF4-FFF2-40B4-BE49-F238E27FC236}">
                <a16:creationId xmlns:a16="http://schemas.microsoft.com/office/drawing/2014/main" id="{CCE92BD5-147A-2B88-0B12-09F9651CA1C7}"/>
              </a:ext>
            </a:extLst>
          </p:cNvPr>
          <p:cNvSpPr/>
          <p:nvPr/>
        </p:nvSpPr>
        <p:spPr>
          <a:xfrm>
            <a:off x="8200539" y="2143570"/>
            <a:ext cx="108000" cy="108000"/>
          </a:xfrm>
          <a:prstGeom prst="ellipse">
            <a:avLst/>
          </a:prstGeom>
          <a:solidFill>
            <a:srgbClr val="00206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A4821896-784B-0D31-4402-90FE8E0A00EB}"/>
              </a:ext>
            </a:extLst>
          </p:cNvPr>
          <p:cNvSpPr/>
          <p:nvPr/>
        </p:nvSpPr>
        <p:spPr>
          <a:xfrm>
            <a:off x="10974144" y="2165711"/>
            <a:ext cx="108000" cy="108000"/>
          </a:xfrm>
          <a:prstGeom prst="ellipse">
            <a:avLst/>
          </a:prstGeom>
          <a:solidFill>
            <a:srgbClr val="00206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2DE32952-168E-6949-3A1D-CC2A153BAFC4}"/>
              </a:ext>
            </a:extLst>
          </p:cNvPr>
          <p:cNvSpPr/>
          <p:nvPr/>
        </p:nvSpPr>
        <p:spPr>
          <a:xfrm>
            <a:off x="9592518" y="4277481"/>
            <a:ext cx="108000" cy="108000"/>
          </a:xfrm>
          <a:prstGeom prst="ellipse">
            <a:avLst/>
          </a:prstGeom>
          <a:solidFill>
            <a:srgbClr val="00206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27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fade">
                                      <p:cBhvr>
                                        <p:cTn id="106" dur="500"/>
                                        <p:tgtEl>
                                          <p:spTgt spid="4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fade">
                                      <p:cBhvr>
                                        <p:cTn id="109" dur="500"/>
                                        <p:tgtEl>
                                          <p:spTgt spid="4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par>
                                <p:cTn id="113" presetID="10" presetClass="entr" presetSubtype="0" fill="hold" nodeType="withEffect">
                                  <p:stCondLst>
                                    <p:cond delay="0"/>
                                  </p:stCondLst>
                                  <p:childTnLst>
                                    <p:set>
                                      <p:cBhvr>
                                        <p:cTn id="114" dur="1" fill="hold">
                                          <p:stCondLst>
                                            <p:cond delay="0"/>
                                          </p:stCondLst>
                                        </p:cTn>
                                        <p:tgtEl>
                                          <p:spTgt spid="4"/>
                                        </p:tgtEl>
                                        <p:attrNameLst>
                                          <p:attrName>style.visibility</p:attrName>
                                        </p:attrNameLst>
                                      </p:cBhvr>
                                      <p:to>
                                        <p:strVal val="visible"/>
                                      </p:to>
                                    </p:set>
                                    <p:animEffect transition="in" filter="fade">
                                      <p:cBhvr>
                                        <p:cTn id="115" dur="500"/>
                                        <p:tgtEl>
                                          <p:spTgt spid="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28">
                                            <p:txEl>
                                              <p:pRg st="1" end="1"/>
                                            </p:txEl>
                                          </p:spTgt>
                                        </p:tgtEl>
                                        <p:attrNameLst>
                                          <p:attrName>style.visibility</p:attrName>
                                        </p:attrNameLst>
                                      </p:cBhvr>
                                      <p:to>
                                        <p:strVal val="visible"/>
                                      </p:to>
                                    </p:set>
                                    <p:animEffect transition="in" filter="fade">
                                      <p:cBhvr>
                                        <p:cTn id="120" dur="500"/>
                                        <p:tgtEl>
                                          <p:spTgt spid="128">
                                            <p:txEl>
                                              <p:pRg st="1" end="1"/>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28">
                                            <p:txEl>
                                              <p:pRg st="2" end="2"/>
                                            </p:txEl>
                                          </p:spTgt>
                                        </p:tgtEl>
                                        <p:attrNameLst>
                                          <p:attrName>style.visibility</p:attrName>
                                        </p:attrNameLst>
                                      </p:cBhvr>
                                      <p:to>
                                        <p:strVal val="visible"/>
                                      </p:to>
                                    </p:set>
                                    <p:animEffect transition="in" filter="fade">
                                      <p:cBhvr>
                                        <p:cTn id="125" dur="500"/>
                                        <p:tgtEl>
                                          <p:spTgt spid="1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42" grpId="0" animBg="1"/>
      <p:bldP spid="44" grpId="0" animBg="1"/>
      <p:bldP spid="45" grpId="0" animBg="1"/>
      <p:bldP spid="46" grpId="0" animBg="1"/>
      <p:bldP spid="47" grpId="0" animBg="1"/>
      <p:bldP spid="48"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Hierarchical Clustering</a:t>
            </a:r>
            <a:endParaRPr dirty="0"/>
          </a:p>
        </p:txBody>
      </p:sp>
      <p:sp>
        <p:nvSpPr>
          <p:cNvPr id="128" name="Google Shape;128;p4"/>
          <p:cNvSpPr txBox="1">
            <a:spLocks noGrp="1"/>
          </p:cNvSpPr>
          <p:nvPr>
            <p:ph type="body" idx="1"/>
          </p:nvPr>
        </p:nvSpPr>
        <p:spPr>
          <a:xfrm>
            <a:off x="675373" y="1512803"/>
            <a:ext cx="9488906" cy="4464505"/>
          </a:xfrm>
          <a:prstGeom prst="rect">
            <a:avLst/>
          </a:prstGeom>
          <a:noFill/>
          <a:ln>
            <a:noFill/>
          </a:ln>
        </p:spPr>
        <p:txBody>
          <a:bodyPr spcFirstLastPara="1" wrap="square" lIns="91425" tIns="45700" rIns="91425" bIns="45700" anchor="t" anchorCtr="0">
            <a:normAutofit/>
          </a:bodyPr>
          <a:lstStyle/>
          <a:p>
            <a:pPr marL="514350" indent="-514350">
              <a:lnSpc>
                <a:spcPct val="100000"/>
              </a:lnSpc>
              <a:spcBef>
                <a:spcPts val="0"/>
              </a:spcBef>
              <a:buSzPts val="2240"/>
              <a:buFont typeface="Arial" panose="020B0604020202020204" pitchFamily="34" charset="0"/>
              <a:buChar char="•"/>
            </a:pPr>
            <a:r>
              <a:rPr lang="en-IN" sz="2600" dirty="0">
                <a:solidFill>
                  <a:schemeClr val="tx1"/>
                </a:solidFill>
              </a:rPr>
              <a:t>Typically used when the dataset is large</a:t>
            </a:r>
          </a:p>
          <a:p>
            <a:pPr marL="514350" indent="-514350">
              <a:lnSpc>
                <a:spcPct val="100000"/>
              </a:lnSpc>
              <a:spcBef>
                <a:spcPts val="0"/>
              </a:spcBef>
              <a:buSzPts val="2240"/>
              <a:buFont typeface="Arial" panose="020B0604020202020204" pitchFamily="34" charset="0"/>
              <a:buChar char="•"/>
            </a:pPr>
            <a:r>
              <a:rPr lang="en-IN" sz="2600" dirty="0">
                <a:solidFill>
                  <a:schemeClr val="tx1"/>
                </a:solidFill>
              </a:rPr>
              <a:t>Constructs a hierarchy among all the data points and then based on the hierarchy puts them into different clusters</a:t>
            </a:r>
          </a:p>
          <a:p>
            <a:pPr marL="514350" indent="-514350">
              <a:lnSpc>
                <a:spcPct val="100000"/>
              </a:lnSpc>
              <a:spcBef>
                <a:spcPts val="0"/>
              </a:spcBef>
              <a:buSzPts val="2240"/>
              <a:buFont typeface="Arial" panose="020B0604020202020204" pitchFamily="34" charset="0"/>
              <a:buChar char="•"/>
            </a:pPr>
            <a:r>
              <a:rPr lang="en-IN" sz="2600" dirty="0">
                <a:solidFill>
                  <a:schemeClr val="tx1"/>
                </a:solidFill>
              </a:rPr>
              <a:t>If a hierarchy exists, then it is used to cluster data otherwise distance metrics can be used to cluster data hierarchically</a:t>
            </a:r>
          </a:p>
          <a:p>
            <a:pPr marL="514350" indent="-514350">
              <a:lnSpc>
                <a:spcPct val="100000"/>
              </a:lnSpc>
              <a:spcBef>
                <a:spcPts val="0"/>
              </a:spcBef>
              <a:buSzPts val="2240"/>
              <a:buFont typeface="Arial" panose="020B0604020202020204" pitchFamily="34" charset="0"/>
              <a:buChar char="•"/>
            </a:pPr>
            <a:r>
              <a:rPr lang="en-IN" sz="2600" dirty="0">
                <a:solidFill>
                  <a:schemeClr val="tx1"/>
                </a:solidFill>
              </a:rPr>
              <a:t>No need to choose the number of cluster </a:t>
            </a:r>
            <a:r>
              <a:rPr lang="en-IN" sz="2600" dirty="0" err="1">
                <a:solidFill>
                  <a:schemeClr val="tx1"/>
                </a:solidFill>
              </a:rPr>
              <a:t>apriori</a:t>
            </a:r>
            <a:endParaRPr lang="en-IN" sz="2600" dirty="0">
              <a:solidFill>
                <a:schemeClr val="tx1"/>
              </a:solidFill>
            </a:endParaRPr>
          </a:p>
          <a:p>
            <a:pPr marL="514350" indent="-514350">
              <a:lnSpc>
                <a:spcPct val="100000"/>
              </a:lnSpc>
              <a:spcBef>
                <a:spcPts val="0"/>
              </a:spcBef>
              <a:buSzPts val="2240"/>
              <a:buFont typeface="Arial" panose="020B0604020202020204" pitchFamily="34" charset="0"/>
              <a:buChar char="•"/>
            </a:pPr>
            <a:r>
              <a:rPr lang="en-IN" sz="2600" dirty="0">
                <a:solidFill>
                  <a:schemeClr val="tx1"/>
                </a:solidFill>
              </a:rPr>
              <a:t>Two Approaches: </a:t>
            </a:r>
          </a:p>
          <a:p>
            <a:pPr marL="971550" lvl="1" indent="-514350">
              <a:lnSpc>
                <a:spcPct val="100000"/>
              </a:lnSpc>
              <a:spcBef>
                <a:spcPts val="0"/>
              </a:spcBef>
              <a:buSzPts val="2240"/>
              <a:buFont typeface="Arial" panose="020B0604020202020204" pitchFamily="34" charset="0"/>
              <a:buChar char="•"/>
            </a:pPr>
            <a:r>
              <a:rPr lang="en-IN" sz="2400" dirty="0">
                <a:solidFill>
                  <a:srgbClr val="0070C0"/>
                </a:solidFill>
              </a:rPr>
              <a:t>Bottom Up approach</a:t>
            </a:r>
            <a:r>
              <a:rPr lang="en-IN" sz="2400" dirty="0">
                <a:solidFill>
                  <a:schemeClr val="tx1"/>
                </a:solidFill>
              </a:rPr>
              <a:t> – Agglomerative approach – most popular</a:t>
            </a:r>
          </a:p>
          <a:p>
            <a:pPr marL="971550" lvl="1" indent="-514350">
              <a:lnSpc>
                <a:spcPct val="100000"/>
              </a:lnSpc>
              <a:spcBef>
                <a:spcPts val="0"/>
              </a:spcBef>
              <a:buSzPts val="2240"/>
              <a:buFont typeface="Arial" panose="020B0604020202020204" pitchFamily="34" charset="0"/>
              <a:buChar char="•"/>
            </a:pPr>
            <a:r>
              <a:rPr lang="en-IN" sz="2400" dirty="0">
                <a:solidFill>
                  <a:srgbClr val="0070C0"/>
                </a:solidFill>
              </a:rPr>
              <a:t>Top down Approach </a:t>
            </a:r>
            <a:r>
              <a:rPr lang="en-IN" sz="2400" dirty="0">
                <a:solidFill>
                  <a:schemeClr val="tx1"/>
                </a:solidFill>
              </a:rPr>
              <a:t>– Divisive approach</a:t>
            </a:r>
          </a:p>
          <a:p>
            <a:pPr marL="514350" indent="-514350">
              <a:lnSpc>
                <a:spcPct val="100000"/>
              </a:lnSpc>
              <a:spcBef>
                <a:spcPts val="0"/>
              </a:spcBef>
              <a:buSzPts val="2240"/>
              <a:buFont typeface="Arial" panose="020B0604020202020204" pitchFamily="34" charset="0"/>
              <a:buChar char="•"/>
            </a:pPr>
            <a:endParaRPr sz="2600" dirty="0">
              <a:solidFill>
                <a:schemeClr val="tx1"/>
              </a:solidFill>
            </a:endParaRPr>
          </a:p>
        </p:txBody>
      </p:sp>
    </p:spTree>
    <p:extLst>
      <p:ext uri="{BB962C8B-B14F-4D97-AF65-F5344CB8AC3E}">
        <p14:creationId xmlns:p14="http://schemas.microsoft.com/office/powerpoint/2010/main" val="301056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fade">
                                      <p:cBhvr>
                                        <p:cTn id="7" dur="500"/>
                                        <p:tgtEl>
                                          <p:spTgt spid="12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2" end="2"/>
                                            </p:txEl>
                                          </p:spTgt>
                                        </p:tgtEl>
                                        <p:attrNameLst>
                                          <p:attrName>style.visibility</p:attrName>
                                        </p:attrNameLst>
                                      </p:cBhvr>
                                      <p:to>
                                        <p:strVal val="visible"/>
                                      </p:to>
                                    </p:set>
                                    <p:animEffect transition="in" filter="fade">
                                      <p:cBhvr>
                                        <p:cTn id="10" dur="500"/>
                                        <p:tgtEl>
                                          <p:spTgt spid="12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xEl>
                                              <p:pRg st="3" end="3"/>
                                            </p:txEl>
                                          </p:spTgt>
                                        </p:tgtEl>
                                        <p:attrNameLst>
                                          <p:attrName>style.visibility</p:attrName>
                                        </p:attrNameLst>
                                      </p:cBhvr>
                                      <p:to>
                                        <p:strVal val="visible"/>
                                      </p:to>
                                    </p:set>
                                    <p:animEffect transition="in" filter="fade">
                                      <p:cBhvr>
                                        <p:cTn id="13" dur="500"/>
                                        <p:tgtEl>
                                          <p:spTgt spid="12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8">
                                            <p:txEl>
                                              <p:pRg st="4" end="4"/>
                                            </p:txEl>
                                          </p:spTgt>
                                        </p:tgtEl>
                                        <p:attrNameLst>
                                          <p:attrName>style.visibility</p:attrName>
                                        </p:attrNameLst>
                                      </p:cBhvr>
                                      <p:to>
                                        <p:strVal val="visible"/>
                                      </p:to>
                                    </p:set>
                                    <p:animEffect transition="in" filter="fade">
                                      <p:cBhvr>
                                        <p:cTn id="18" dur="500"/>
                                        <p:tgtEl>
                                          <p:spTgt spid="12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8">
                                            <p:txEl>
                                              <p:pRg st="5" end="5"/>
                                            </p:txEl>
                                          </p:spTgt>
                                        </p:tgtEl>
                                        <p:attrNameLst>
                                          <p:attrName>style.visibility</p:attrName>
                                        </p:attrNameLst>
                                      </p:cBhvr>
                                      <p:to>
                                        <p:strVal val="visible"/>
                                      </p:to>
                                    </p:set>
                                    <p:animEffect transition="in" filter="fade">
                                      <p:cBhvr>
                                        <p:cTn id="21" dur="500"/>
                                        <p:tgtEl>
                                          <p:spTgt spid="12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8">
                                            <p:txEl>
                                              <p:pRg st="6" end="6"/>
                                            </p:txEl>
                                          </p:spTgt>
                                        </p:tgtEl>
                                        <p:attrNameLst>
                                          <p:attrName>style.visibility</p:attrName>
                                        </p:attrNameLst>
                                      </p:cBhvr>
                                      <p:to>
                                        <p:strVal val="visible"/>
                                      </p:to>
                                    </p:set>
                                    <p:animEffect transition="in" filter="fade">
                                      <p:cBhvr>
                                        <p:cTn id="24" dur="500"/>
                                        <p:tgtEl>
                                          <p:spTgt spid="1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Contents</a:t>
            </a:r>
            <a:endParaRPr dirty="0"/>
          </a:p>
        </p:txBody>
      </p:sp>
      <p:sp>
        <p:nvSpPr>
          <p:cNvPr id="7" name="Google Shape;117;p2">
            <a:extLst>
              <a:ext uri="{FF2B5EF4-FFF2-40B4-BE49-F238E27FC236}">
                <a16:creationId xmlns:a16="http://schemas.microsoft.com/office/drawing/2014/main" id="{C63E6CEA-848E-6D4A-C756-33190C48214B}"/>
              </a:ext>
            </a:extLst>
          </p:cNvPr>
          <p:cNvSpPr txBox="1">
            <a:spLocks noGrp="1"/>
          </p:cNvSpPr>
          <p:nvPr>
            <p:ph type="body" idx="1"/>
          </p:nvPr>
        </p:nvSpPr>
        <p:spPr>
          <a:xfrm>
            <a:off x="838200" y="1416550"/>
            <a:ext cx="10515600" cy="4521155"/>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736"/>
              <a:buFont typeface="Wingdings" panose="05000000000000000000" pitchFamily="2" charset="2"/>
              <a:buChar char="Ø"/>
            </a:pPr>
            <a:r>
              <a:rPr lang="en-IN" sz="2800" dirty="0"/>
              <a:t>Introduction to Unsupervised Learning</a:t>
            </a:r>
          </a:p>
          <a:p>
            <a:pPr marL="342900" lvl="0" indent="-342900" algn="l" rtl="0">
              <a:lnSpc>
                <a:spcPct val="100000"/>
              </a:lnSpc>
              <a:spcBef>
                <a:spcPts val="0"/>
              </a:spcBef>
              <a:spcAft>
                <a:spcPts val="0"/>
              </a:spcAft>
              <a:buSzPts val="1736"/>
              <a:buFont typeface="Wingdings" panose="05000000000000000000" pitchFamily="2" charset="2"/>
              <a:buChar char="Ø"/>
            </a:pPr>
            <a:r>
              <a:rPr lang="en-IN" sz="2800" dirty="0"/>
              <a:t>Tasks in Unsupervised Learning</a:t>
            </a:r>
          </a:p>
          <a:p>
            <a:pPr marL="800100" lvl="1">
              <a:lnSpc>
                <a:spcPct val="100000"/>
              </a:lnSpc>
              <a:spcBef>
                <a:spcPts val="0"/>
              </a:spcBef>
              <a:buSzPts val="1736"/>
              <a:buFont typeface="Wingdings" panose="05000000000000000000" pitchFamily="2" charset="2"/>
              <a:buChar char="Ø"/>
            </a:pPr>
            <a:r>
              <a:rPr lang="en-IN" sz="2400" dirty="0"/>
              <a:t>Clustering</a:t>
            </a:r>
          </a:p>
          <a:p>
            <a:pPr marL="800100" lvl="1">
              <a:lnSpc>
                <a:spcPct val="100000"/>
              </a:lnSpc>
              <a:spcBef>
                <a:spcPts val="0"/>
              </a:spcBef>
              <a:buSzPts val="1736"/>
              <a:buFont typeface="Wingdings" panose="05000000000000000000" pitchFamily="2" charset="2"/>
              <a:buChar char="Ø"/>
            </a:pPr>
            <a:r>
              <a:rPr lang="en-IN" sz="2400" dirty="0"/>
              <a:t>Dimensionality reduction</a:t>
            </a:r>
          </a:p>
          <a:p>
            <a:pPr marL="800100" lvl="1">
              <a:lnSpc>
                <a:spcPct val="100000"/>
              </a:lnSpc>
              <a:spcBef>
                <a:spcPts val="0"/>
              </a:spcBef>
              <a:buSzPts val="1736"/>
              <a:buFont typeface="Wingdings" panose="05000000000000000000" pitchFamily="2" charset="2"/>
              <a:buChar char="Ø"/>
            </a:pPr>
            <a:r>
              <a:rPr lang="en-IN" sz="2400" dirty="0"/>
              <a:t>Anomaly detection</a:t>
            </a:r>
          </a:p>
          <a:p>
            <a:pPr marL="800100" lvl="1">
              <a:lnSpc>
                <a:spcPct val="100000"/>
              </a:lnSpc>
              <a:spcBef>
                <a:spcPts val="0"/>
              </a:spcBef>
              <a:buSzPts val="1736"/>
              <a:buFont typeface="Wingdings" panose="05000000000000000000" pitchFamily="2" charset="2"/>
              <a:buChar char="Ø"/>
            </a:pPr>
            <a:r>
              <a:rPr lang="en-IN" sz="2400" dirty="0"/>
              <a:t>Association rule mining</a:t>
            </a:r>
          </a:p>
          <a:p>
            <a:pPr marL="342900" lvl="0" indent="-342900" algn="l" rtl="0">
              <a:lnSpc>
                <a:spcPct val="100000"/>
              </a:lnSpc>
              <a:spcBef>
                <a:spcPts val="0"/>
              </a:spcBef>
              <a:spcAft>
                <a:spcPts val="0"/>
              </a:spcAft>
              <a:buSzPts val="1736"/>
              <a:buFont typeface="Wingdings" panose="05000000000000000000" pitchFamily="2" charset="2"/>
              <a:buChar char="Ø"/>
            </a:pPr>
            <a:r>
              <a:rPr lang="en-IN" sz="2800" dirty="0"/>
              <a:t>Applications of Unsupervised Learning</a:t>
            </a:r>
          </a:p>
          <a:p>
            <a:pPr marL="342900" lvl="0" indent="-342900" algn="l" rtl="0">
              <a:lnSpc>
                <a:spcPct val="100000"/>
              </a:lnSpc>
              <a:spcBef>
                <a:spcPts val="0"/>
              </a:spcBef>
              <a:spcAft>
                <a:spcPts val="0"/>
              </a:spcAft>
              <a:buSzPts val="1736"/>
              <a:buFont typeface="Wingdings" panose="05000000000000000000" pitchFamily="2" charset="2"/>
              <a:buChar char="Ø"/>
            </a:pPr>
            <a:r>
              <a:rPr lang="en-IN" sz="2800" dirty="0"/>
              <a:t>Clustering and Types of Clustering</a:t>
            </a:r>
          </a:p>
          <a:p>
            <a:pPr marL="342900" lvl="0" indent="-342900" algn="l" rtl="0">
              <a:lnSpc>
                <a:spcPct val="100000"/>
              </a:lnSpc>
              <a:spcBef>
                <a:spcPts val="0"/>
              </a:spcBef>
              <a:spcAft>
                <a:spcPts val="0"/>
              </a:spcAft>
              <a:buSzPts val="1736"/>
              <a:buFont typeface="Wingdings" panose="05000000000000000000" pitchFamily="2" charset="2"/>
              <a:buChar char="Ø"/>
            </a:pPr>
            <a:r>
              <a:rPr lang="en-IN" sz="2800" dirty="0"/>
              <a:t>K- means Clustering</a:t>
            </a:r>
          </a:p>
          <a:p>
            <a:pPr marL="342900" lvl="0" indent="-342900" algn="l" rtl="0">
              <a:lnSpc>
                <a:spcPct val="100000"/>
              </a:lnSpc>
              <a:spcBef>
                <a:spcPts val="0"/>
              </a:spcBef>
              <a:spcAft>
                <a:spcPts val="0"/>
              </a:spcAft>
              <a:buSzPts val="1736"/>
              <a:buFont typeface="Wingdings" panose="05000000000000000000" pitchFamily="2" charset="2"/>
              <a:buChar char="Ø"/>
            </a:pPr>
            <a:endParaRPr lang="en-I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Hierarchical Clustering </a:t>
            </a:r>
            <a:br>
              <a:rPr lang="en-US" dirty="0"/>
            </a:br>
            <a:r>
              <a:rPr lang="en-US" dirty="0"/>
              <a:t>– Bottom Up Approach </a:t>
            </a:r>
            <a:endParaRPr dirty="0"/>
          </a:p>
        </p:txBody>
      </p:sp>
      <p:sp>
        <p:nvSpPr>
          <p:cNvPr id="128" name="Google Shape;128;p4"/>
          <p:cNvSpPr txBox="1">
            <a:spLocks noGrp="1"/>
          </p:cNvSpPr>
          <p:nvPr>
            <p:ph type="body" idx="1"/>
          </p:nvPr>
        </p:nvSpPr>
        <p:spPr>
          <a:xfrm>
            <a:off x="118201" y="1660739"/>
            <a:ext cx="5459080" cy="4464505"/>
          </a:xfrm>
          <a:prstGeom prst="rect">
            <a:avLst/>
          </a:prstGeom>
          <a:noFill/>
          <a:ln>
            <a:noFill/>
          </a:ln>
        </p:spPr>
        <p:txBody>
          <a:bodyPr spcFirstLastPara="1" wrap="square" lIns="91425" tIns="45700" rIns="91425" bIns="45700" anchor="t" anchorCtr="0">
            <a:normAutofit fontScale="92500" lnSpcReduction="20000"/>
          </a:bodyPr>
          <a:lstStyle/>
          <a:p>
            <a:pPr marL="514350" indent="-514350">
              <a:lnSpc>
                <a:spcPct val="100000"/>
              </a:lnSpc>
              <a:spcBef>
                <a:spcPts val="0"/>
              </a:spcBef>
              <a:buSzPts val="2240"/>
              <a:buFont typeface="Arial" panose="020B0604020202020204" pitchFamily="34" charset="0"/>
              <a:buChar char="•"/>
            </a:pPr>
            <a:r>
              <a:rPr lang="en-IN" sz="2600" dirty="0">
                <a:solidFill>
                  <a:schemeClr val="tx1"/>
                </a:solidFill>
              </a:rPr>
              <a:t>Steps:</a:t>
            </a:r>
          </a:p>
          <a:p>
            <a:pPr marL="971550" lvl="1" indent="-514350">
              <a:lnSpc>
                <a:spcPct val="100000"/>
              </a:lnSpc>
              <a:spcBef>
                <a:spcPts val="0"/>
              </a:spcBef>
              <a:buSzPts val="2240"/>
              <a:buFont typeface="+mj-lt"/>
              <a:buAutoNum type="arabicPeriod"/>
            </a:pPr>
            <a:r>
              <a:rPr lang="en-IN" sz="2600" dirty="0">
                <a:solidFill>
                  <a:schemeClr val="tx1"/>
                </a:solidFill>
              </a:rPr>
              <a:t>Each data point in the dataset is considered a cluster initially</a:t>
            </a:r>
          </a:p>
          <a:p>
            <a:pPr marL="971550" lvl="1" indent="-514350">
              <a:lnSpc>
                <a:spcPct val="100000"/>
              </a:lnSpc>
              <a:spcBef>
                <a:spcPts val="0"/>
              </a:spcBef>
              <a:buSzPts val="2240"/>
              <a:buFont typeface="+mj-lt"/>
              <a:buAutoNum type="arabicPeriod"/>
            </a:pPr>
            <a:r>
              <a:rPr lang="en-IN" sz="2600" dirty="0">
                <a:solidFill>
                  <a:schemeClr val="tx1"/>
                </a:solidFill>
              </a:rPr>
              <a:t>Compute the distance between all clusters (centroid) based on some distance metric</a:t>
            </a:r>
          </a:p>
          <a:p>
            <a:pPr marL="971550" lvl="1" indent="-514350">
              <a:lnSpc>
                <a:spcPct val="100000"/>
              </a:lnSpc>
              <a:spcBef>
                <a:spcPts val="0"/>
              </a:spcBef>
              <a:buSzPts val="2240"/>
              <a:buFont typeface="+mj-lt"/>
              <a:buAutoNum type="arabicPeriod"/>
            </a:pPr>
            <a:r>
              <a:rPr lang="en-IN" sz="2600" dirty="0">
                <a:solidFill>
                  <a:schemeClr val="tx1"/>
                </a:solidFill>
              </a:rPr>
              <a:t>Merge two clusters which are closest to one another</a:t>
            </a:r>
          </a:p>
          <a:p>
            <a:pPr marL="971550" lvl="1" indent="-514350">
              <a:lnSpc>
                <a:spcPct val="100000"/>
              </a:lnSpc>
              <a:spcBef>
                <a:spcPts val="0"/>
              </a:spcBef>
              <a:buSzPts val="2240"/>
              <a:buFont typeface="+mj-lt"/>
              <a:buAutoNum type="arabicPeriod"/>
            </a:pPr>
            <a:r>
              <a:rPr lang="en-IN" sz="2600" dirty="0">
                <a:solidFill>
                  <a:schemeClr val="tx1"/>
                </a:solidFill>
              </a:rPr>
              <a:t>Repeat Steps 2 and 3 until desired level of clustering is obtained </a:t>
            </a:r>
          </a:p>
          <a:p>
            <a:pPr marL="514350" indent="-514350">
              <a:lnSpc>
                <a:spcPct val="100000"/>
              </a:lnSpc>
              <a:spcBef>
                <a:spcPts val="0"/>
              </a:spcBef>
              <a:buSzPts val="2240"/>
              <a:buFont typeface="Arial" panose="020B0604020202020204" pitchFamily="34" charset="0"/>
              <a:buChar char="•"/>
            </a:pPr>
            <a:r>
              <a:rPr lang="en-IN" sz="2800" dirty="0">
                <a:solidFill>
                  <a:schemeClr val="tx1"/>
                </a:solidFill>
              </a:rPr>
              <a:t>Different heuristics can be used to determine when to stop clusters or after desired number of clusters are obtained</a:t>
            </a:r>
          </a:p>
          <a:p>
            <a:pPr marL="457200" lvl="1" indent="0">
              <a:lnSpc>
                <a:spcPct val="100000"/>
              </a:lnSpc>
              <a:spcBef>
                <a:spcPts val="0"/>
              </a:spcBef>
              <a:buSzPts val="2240"/>
              <a:buNone/>
            </a:pPr>
            <a:endParaRPr sz="2200" dirty="0">
              <a:solidFill>
                <a:schemeClr val="tx1"/>
              </a:solidFill>
            </a:endParaRPr>
          </a:p>
        </p:txBody>
      </p: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1DA7EC40-3B35-B808-0510-D9656D61D87E}"/>
                  </a:ext>
                </a:extLst>
              </p:cNvPr>
              <p:cNvSpPr/>
              <p:nvPr/>
            </p:nvSpPr>
            <p:spPr>
              <a:xfrm>
                <a:off x="7075301" y="2146434"/>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800" b="0" i="1" smtClean="0">
                          <a:solidFill>
                            <a:schemeClr val="tx1"/>
                          </a:solidFill>
                          <a:latin typeface="Cambria Math" panose="02040503050406030204" pitchFamily="18" charset="0"/>
                        </a:rPr>
                        <m:t>  </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1</m:t>
                          </m:r>
                        </m:sub>
                      </m:sSub>
                    </m:oMath>
                  </m:oMathPara>
                </a14:m>
                <a:endParaRPr lang="en-US" sz="1800" dirty="0">
                  <a:solidFill>
                    <a:schemeClr val="tx1"/>
                  </a:solidFill>
                </a:endParaRPr>
              </a:p>
            </p:txBody>
          </p:sp>
        </mc:Choice>
        <mc:Fallback xmlns="">
          <p:sp>
            <p:nvSpPr>
              <p:cNvPr id="2" name="Oval 1">
                <a:extLst>
                  <a:ext uri="{FF2B5EF4-FFF2-40B4-BE49-F238E27FC236}">
                    <a16:creationId xmlns:a16="http://schemas.microsoft.com/office/drawing/2014/main" id="{1DA7EC40-3B35-B808-0510-D9656D61D87E}"/>
                  </a:ext>
                </a:extLst>
              </p:cNvPr>
              <p:cNvSpPr>
                <a:spLocks noRot="1" noChangeAspect="1" noMove="1" noResize="1" noEditPoints="1" noAdjustHandles="1" noChangeArrowheads="1" noChangeShapeType="1" noTextEdit="1"/>
              </p:cNvSpPr>
              <p:nvPr/>
            </p:nvSpPr>
            <p:spPr>
              <a:xfrm>
                <a:off x="7075301" y="2146434"/>
                <a:ext cx="720000" cy="72000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15A23556-8A64-F28E-CDEE-9617224683E1}"/>
                  </a:ext>
                </a:extLst>
              </p:cNvPr>
              <p:cNvSpPr/>
              <p:nvPr/>
            </p:nvSpPr>
            <p:spPr>
              <a:xfrm>
                <a:off x="7997792" y="2146434"/>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800" b="0" i="1" smtClean="0">
                          <a:solidFill>
                            <a:schemeClr val="tx1"/>
                          </a:solidFill>
                          <a:latin typeface="Cambria Math" panose="02040503050406030204" pitchFamily="18" charset="0"/>
                        </a:rPr>
                        <m:t>  </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2</m:t>
                          </m:r>
                        </m:sub>
                      </m:sSub>
                    </m:oMath>
                  </m:oMathPara>
                </a14:m>
                <a:endParaRPr lang="en-US" sz="1800" dirty="0">
                  <a:solidFill>
                    <a:schemeClr val="tx1"/>
                  </a:solidFill>
                </a:endParaRPr>
              </a:p>
            </p:txBody>
          </p:sp>
        </mc:Choice>
        <mc:Fallback xmlns="">
          <p:sp>
            <p:nvSpPr>
              <p:cNvPr id="5" name="Oval 4">
                <a:extLst>
                  <a:ext uri="{FF2B5EF4-FFF2-40B4-BE49-F238E27FC236}">
                    <a16:creationId xmlns:a16="http://schemas.microsoft.com/office/drawing/2014/main" id="{15A23556-8A64-F28E-CDEE-9617224683E1}"/>
                  </a:ext>
                </a:extLst>
              </p:cNvPr>
              <p:cNvSpPr>
                <a:spLocks noRot="1" noChangeAspect="1" noMove="1" noResize="1" noEditPoints="1" noAdjustHandles="1" noChangeArrowheads="1" noChangeShapeType="1" noTextEdit="1"/>
              </p:cNvSpPr>
              <p:nvPr/>
            </p:nvSpPr>
            <p:spPr>
              <a:xfrm>
                <a:off x="7997792" y="2146434"/>
                <a:ext cx="720000" cy="72000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F3BB5D5-E58C-57D3-9926-ABA2EDBBA588}"/>
                  </a:ext>
                </a:extLst>
              </p:cNvPr>
              <p:cNvSpPr/>
              <p:nvPr/>
            </p:nvSpPr>
            <p:spPr>
              <a:xfrm>
                <a:off x="8870192" y="2146434"/>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800" b="0" i="1" smtClean="0">
                          <a:solidFill>
                            <a:schemeClr val="tx1"/>
                          </a:solidFill>
                          <a:latin typeface="Cambria Math" panose="02040503050406030204" pitchFamily="18" charset="0"/>
                        </a:rPr>
                        <m:t>  </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3</m:t>
                          </m:r>
                        </m:sub>
                      </m:sSub>
                    </m:oMath>
                  </m:oMathPara>
                </a14:m>
                <a:endParaRPr lang="en-US" sz="1800" dirty="0">
                  <a:solidFill>
                    <a:schemeClr val="tx1"/>
                  </a:solidFill>
                </a:endParaRPr>
              </a:p>
            </p:txBody>
          </p:sp>
        </mc:Choice>
        <mc:Fallback xmlns="">
          <p:sp>
            <p:nvSpPr>
              <p:cNvPr id="6" name="Oval 5">
                <a:extLst>
                  <a:ext uri="{FF2B5EF4-FFF2-40B4-BE49-F238E27FC236}">
                    <a16:creationId xmlns:a16="http://schemas.microsoft.com/office/drawing/2014/main" id="{4F3BB5D5-E58C-57D3-9926-ABA2EDBBA588}"/>
                  </a:ext>
                </a:extLst>
              </p:cNvPr>
              <p:cNvSpPr>
                <a:spLocks noRot="1" noChangeAspect="1" noMove="1" noResize="1" noEditPoints="1" noAdjustHandles="1" noChangeArrowheads="1" noChangeShapeType="1" noTextEdit="1"/>
              </p:cNvSpPr>
              <p:nvPr/>
            </p:nvSpPr>
            <p:spPr>
              <a:xfrm>
                <a:off x="8870192" y="2146434"/>
                <a:ext cx="720000" cy="720000"/>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02A02BB-4710-7F34-9C03-233E009B0C36}"/>
                  </a:ext>
                </a:extLst>
              </p:cNvPr>
              <p:cNvSpPr/>
              <p:nvPr/>
            </p:nvSpPr>
            <p:spPr>
              <a:xfrm>
                <a:off x="10599600" y="2146434"/>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800" b="0" i="1" smtClean="0">
                          <a:solidFill>
                            <a:schemeClr val="tx1"/>
                          </a:solidFill>
                          <a:latin typeface="Cambria Math" panose="02040503050406030204" pitchFamily="18" charset="0"/>
                        </a:rPr>
                        <m:t>  </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5</m:t>
                          </m:r>
                        </m:sub>
                      </m:sSub>
                    </m:oMath>
                  </m:oMathPara>
                </a14:m>
                <a:endParaRPr lang="en-US" sz="1800" dirty="0">
                  <a:solidFill>
                    <a:schemeClr val="tx1"/>
                  </a:solidFill>
                </a:endParaRPr>
              </a:p>
            </p:txBody>
          </p:sp>
        </mc:Choice>
        <mc:Fallback xmlns="">
          <p:sp>
            <p:nvSpPr>
              <p:cNvPr id="7" name="Oval 6">
                <a:extLst>
                  <a:ext uri="{FF2B5EF4-FFF2-40B4-BE49-F238E27FC236}">
                    <a16:creationId xmlns:a16="http://schemas.microsoft.com/office/drawing/2014/main" id="{E02A02BB-4710-7F34-9C03-233E009B0C36}"/>
                  </a:ext>
                </a:extLst>
              </p:cNvPr>
              <p:cNvSpPr>
                <a:spLocks noRot="1" noChangeAspect="1" noMove="1" noResize="1" noEditPoints="1" noAdjustHandles="1" noChangeArrowheads="1" noChangeShapeType="1" noTextEdit="1"/>
              </p:cNvSpPr>
              <p:nvPr/>
            </p:nvSpPr>
            <p:spPr>
              <a:xfrm>
                <a:off x="10599600" y="2146434"/>
                <a:ext cx="720000" cy="720000"/>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5CCE332-BCA9-8BF3-7020-3DD6DA4B7141}"/>
                  </a:ext>
                </a:extLst>
              </p:cNvPr>
              <p:cNvSpPr/>
              <p:nvPr/>
            </p:nvSpPr>
            <p:spPr>
              <a:xfrm>
                <a:off x="11472000" y="2146434"/>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800" b="0" i="1" smtClean="0">
                          <a:solidFill>
                            <a:schemeClr val="tx1"/>
                          </a:solidFill>
                          <a:latin typeface="Cambria Math" panose="02040503050406030204" pitchFamily="18" charset="0"/>
                        </a:rPr>
                        <m:t>  </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6</m:t>
                          </m:r>
                        </m:sub>
                      </m:sSub>
                    </m:oMath>
                  </m:oMathPara>
                </a14:m>
                <a:endParaRPr lang="en-US" sz="1800" dirty="0">
                  <a:solidFill>
                    <a:schemeClr val="tx1"/>
                  </a:solidFill>
                </a:endParaRPr>
              </a:p>
            </p:txBody>
          </p:sp>
        </mc:Choice>
        <mc:Fallback xmlns="">
          <p:sp>
            <p:nvSpPr>
              <p:cNvPr id="8" name="Oval 7">
                <a:extLst>
                  <a:ext uri="{FF2B5EF4-FFF2-40B4-BE49-F238E27FC236}">
                    <a16:creationId xmlns:a16="http://schemas.microsoft.com/office/drawing/2014/main" id="{15CCE332-BCA9-8BF3-7020-3DD6DA4B7141}"/>
                  </a:ext>
                </a:extLst>
              </p:cNvPr>
              <p:cNvSpPr>
                <a:spLocks noRot="1" noChangeAspect="1" noMove="1" noResize="1" noEditPoints="1" noAdjustHandles="1" noChangeArrowheads="1" noChangeShapeType="1" noTextEdit="1"/>
              </p:cNvSpPr>
              <p:nvPr/>
            </p:nvSpPr>
            <p:spPr>
              <a:xfrm>
                <a:off x="11472000" y="2146434"/>
                <a:ext cx="720000" cy="720000"/>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A249F54-ABA0-6A6A-C47F-D30EDE5868D1}"/>
                  </a:ext>
                </a:extLst>
              </p:cNvPr>
              <p:cNvSpPr/>
              <p:nvPr/>
            </p:nvSpPr>
            <p:spPr>
              <a:xfrm>
                <a:off x="9742592" y="2146434"/>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800" b="0" i="1" smtClean="0">
                          <a:solidFill>
                            <a:schemeClr val="tx1"/>
                          </a:solidFill>
                          <a:latin typeface="Cambria Math" panose="02040503050406030204" pitchFamily="18" charset="0"/>
                        </a:rPr>
                        <m:t>  </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4</m:t>
                          </m:r>
                        </m:sub>
                      </m:sSub>
                    </m:oMath>
                  </m:oMathPara>
                </a14:m>
                <a:endParaRPr lang="en-US" sz="1800" dirty="0">
                  <a:solidFill>
                    <a:schemeClr val="tx1"/>
                  </a:solidFill>
                </a:endParaRPr>
              </a:p>
            </p:txBody>
          </p:sp>
        </mc:Choice>
        <mc:Fallback xmlns="">
          <p:sp>
            <p:nvSpPr>
              <p:cNvPr id="9" name="Oval 8">
                <a:extLst>
                  <a:ext uri="{FF2B5EF4-FFF2-40B4-BE49-F238E27FC236}">
                    <a16:creationId xmlns:a16="http://schemas.microsoft.com/office/drawing/2014/main" id="{DA249F54-ABA0-6A6A-C47F-D30EDE5868D1}"/>
                  </a:ext>
                </a:extLst>
              </p:cNvPr>
              <p:cNvSpPr>
                <a:spLocks noRot="1" noChangeAspect="1" noMove="1" noResize="1" noEditPoints="1" noAdjustHandles="1" noChangeArrowheads="1" noChangeShapeType="1" noTextEdit="1"/>
              </p:cNvSpPr>
              <p:nvPr/>
            </p:nvSpPr>
            <p:spPr>
              <a:xfrm>
                <a:off x="9742592" y="2146434"/>
                <a:ext cx="720000" cy="720000"/>
              </a:xfrm>
              <a:prstGeom prst="ellipse">
                <a:avLst/>
              </a:prstGeom>
              <a:blipFill>
                <a:blip r:embed="rId8"/>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731276C-8BEB-E53A-CE85-53758E9880CC}"/>
              </a:ext>
            </a:extLst>
          </p:cNvPr>
          <p:cNvCxnSpPr>
            <a:stCxn id="5" idx="4"/>
          </p:cNvCxnSpPr>
          <p:nvPr/>
        </p:nvCxnSpPr>
        <p:spPr>
          <a:xfrm>
            <a:off x="8357792" y="2866434"/>
            <a:ext cx="512400" cy="820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52A42D40-6971-A5C5-A411-EB02E0865F09}"/>
              </a:ext>
            </a:extLst>
          </p:cNvPr>
          <p:cNvCxnSpPr>
            <a:cxnSpLocks/>
            <a:stCxn id="6" idx="4"/>
          </p:cNvCxnSpPr>
          <p:nvPr/>
        </p:nvCxnSpPr>
        <p:spPr>
          <a:xfrm flipH="1">
            <a:off x="8834896" y="2866434"/>
            <a:ext cx="395296" cy="820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85E57318-6C5C-21EC-1A32-83D3707784CB}"/>
                  </a:ext>
                </a:extLst>
              </p:cNvPr>
              <p:cNvSpPr/>
              <p:nvPr/>
            </p:nvSpPr>
            <p:spPr>
              <a:xfrm>
                <a:off x="8255849" y="3686476"/>
                <a:ext cx="1158094"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800" b="0" i="1" smtClean="0">
                          <a:solidFill>
                            <a:schemeClr val="tx1"/>
                          </a:solidFill>
                          <a:latin typeface="Cambria Math" panose="02040503050406030204" pitchFamily="18" charset="0"/>
                        </a:rPr>
                        <m:t>  </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2</m:t>
                          </m:r>
                        </m:sub>
                      </m:sSub>
                      <m:r>
                        <a:rPr lang="en-IN" sz="1800" b="0" i="1" smtClean="0">
                          <a:solidFill>
                            <a:schemeClr val="tx1"/>
                          </a:solidFill>
                          <a:latin typeface="Cambria Math" panose="02040503050406030204" pitchFamily="18" charset="0"/>
                        </a:rPr>
                        <m:t>,</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3</m:t>
                          </m:r>
                        </m:sub>
                      </m:sSub>
                    </m:oMath>
                  </m:oMathPara>
                </a14:m>
                <a:endParaRPr lang="en-US" sz="1800" dirty="0">
                  <a:solidFill>
                    <a:schemeClr val="tx1"/>
                  </a:solidFill>
                </a:endParaRPr>
              </a:p>
            </p:txBody>
          </p:sp>
        </mc:Choice>
        <mc:Fallback xmlns="">
          <p:sp>
            <p:nvSpPr>
              <p:cNvPr id="15" name="Oval 14">
                <a:extLst>
                  <a:ext uri="{FF2B5EF4-FFF2-40B4-BE49-F238E27FC236}">
                    <a16:creationId xmlns:a16="http://schemas.microsoft.com/office/drawing/2014/main" id="{85E57318-6C5C-21EC-1A32-83D3707784CB}"/>
                  </a:ext>
                </a:extLst>
              </p:cNvPr>
              <p:cNvSpPr>
                <a:spLocks noRot="1" noChangeAspect="1" noMove="1" noResize="1" noEditPoints="1" noAdjustHandles="1" noChangeArrowheads="1" noChangeShapeType="1" noTextEdit="1"/>
              </p:cNvSpPr>
              <p:nvPr/>
            </p:nvSpPr>
            <p:spPr>
              <a:xfrm>
                <a:off x="8255849" y="3686476"/>
                <a:ext cx="1158094" cy="720000"/>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D987E52A-556A-B9A7-C13D-16AF59B1E23F}"/>
                  </a:ext>
                </a:extLst>
              </p:cNvPr>
              <p:cNvSpPr/>
              <p:nvPr/>
            </p:nvSpPr>
            <p:spPr>
              <a:xfrm>
                <a:off x="9969671" y="4445245"/>
                <a:ext cx="1158094"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800" b="0" i="1" smtClean="0">
                          <a:solidFill>
                            <a:schemeClr val="tx1"/>
                          </a:solidFill>
                          <a:latin typeface="Cambria Math" panose="02040503050406030204" pitchFamily="18" charset="0"/>
                        </a:rPr>
                        <m:t>  </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4</m:t>
                          </m:r>
                        </m:sub>
                      </m:sSub>
                      <m:r>
                        <a:rPr lang="en-IN" sz="1800" b="0" i="1" smtClean="0">
                          <a:solidFill>
                            <a:schemeClr val="tx1"/>
                          </a:solidFill>
                          <a:latin typeface="Cambria Math" panose="02040503050406030204" pitchFamily="18" charset="0"/>
                        </a:rPr>
                        <m:t>,</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5</m:t>
                          </m:r>
                        </m:sub>
                      </m:sSub>
                    </m:oMath>
                  </m:oMathPara>
                </a14:m>
                <a:endParaRPr lang="en-US" sz="1800" dirty="0">
                  <a:solidFill>
                    <a:schemeClr val="tx1"/>
                  </a:solidFill>
                </a:endParaRPr>
              </a:p>
            </p:txBody>
          </p:sp>
        </mc:Choice>
        <mc:Fallback xmlns="">
          <p:sp>
            <p:nvSpPr>
              <p:cNvPr id="16" name="Oval 15">
                <a:extLst>
                  <a:ext uri="{FF2B5EF4-FFF2-40B4-BE49-F238E27FC236}">
                    <a16:creationId xmlns:a16="http://schemas.microsoft.com/office/drawing/2014/main" id="{D987E52A-556A-B9A7-C13D-16AF59B1E23F}"/>
                  </a:ext>
                </a:extLst>
              </p:cNvPr>
              <p:cNvSpPr>
                <a:spLocks noRot="1" noChangeAspect="1" noMove="1" noResize="1" noEditPoints="1" noAdjustHandles="1" noChangeArrowheads="1" noChangeShapeType="1" noTextEdit="1"/>
              </p:cNvSpPr>
              <p:nvPr/>
            </p:nvSpPr>
            <p:spPr>
              <a:xfrm>
                <a:off x="9969671" y="4445245"/>
                <a:ext cx="1158094" cy="720000"/>
              </a:xfrm>
              <a:prstGeom prst="ellipse">
                <a:avLst/>
              </a:prstGeom>
              <a:blipFill>
                <a:blip r:embed="rId10"/>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6B5F6B1-B67E-B33D-DFE0-D3426C372FEB}"/>
              </a:ext>
            </a:extLst>
          </p:cNvPr>
          <p:cNvCxnSpPr>
            <a:cxnSpLocks/>
            <a:stCxn id="9" idx="4"/>
            <a:endCxn id="16" idx="0"/>
          </p:cNvCxnSpPr>
          <p:nvPr/>
        </p:nvCxnSpPr>
        <p:spPr>
          <a:xfrm>
            <a:off x="10102592" y="2866434"/>
            <a:ext cx="446126" cy="1578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E17D20AB-029A-DAD3-0765-978F49258300}"/>
              </a:ext>
            </a:extLst>
          </p:cNvPr>
          <p:cNvCxnSpPr>
            <a:cxnSpLocks/>
            <a:stCxn id="7" idx="4"/>
            <a:endCxn id="16" idx="0"/>
          </p:cNvCxnSpPr>
          <p:nvPr/>
        </p:nvCxnSpPr>
        <p:spPr>
          <a:xfrm flipH="1">
            <a:off x="10548718" y="2866434"/>
            <a:ext cx="410882" cy="1578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00173CE8-7FDE-A756-7CEF-E66997B6F9CA}"/>
                  </a:ext>
                </a:extLst>
              </p:cNvPr>
              <p:cNvSpPr/>
              <p:nvPr/>
            </p:nvSpPr>
            <p:spPr>
              <a:xfrm>
                <a:off x="10574159" y="5444013"/>
                <a:ext cx="1158094"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1800" b="0" i="1" smtClean="0">
                          <a:solidFill>
                            <a:schemeClr val="tx1"/>
                          </a:solidFill>
                          <a:latin typeface="Cambria Math" panose="02040503050406030204" pitchFamily="18" charset="0"/>
                        </a:rPr>
                        <m:t>  </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4</m:t>
                          </m:r>
                        </m:sub>
                      </m:sSub>
                      <m:r>
                        <a:rPr lang="en-IN" sz="1800" b="0" i="1" smtClean="0">
                          <a:solidFill>
                            <a:schemeClr val="tx1"/>
                          </a:solidFill>
                          <a:latin typeface="Cambria Math" panose="02040503050406030204" pitchFamily="18" charset="0"/>
                        </a:rPr>
                        <m:t>,</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5</m:t>
                          </m:r>
                        </m:sub>
                      </m:sSub>
                      <m:r>
                        <a:rPr lang="en-IN" sz="1800" b="0" i="1" smtClean="0">
                          <a:solidFill>
                            <a:schemeClr val="tx1"/>
                          </a:solidFill>
                          <a:latin typeface="Cambria Math" panose="02040503050406030204" pitchFamily="18" charset="0"/>
                        </a:rPr>
                        <m:t>,</m:t>
                      </m:r>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𝑝</m:t>
                          </m:r>
                        </m:e>
                        <m:sub>
                          <m:r>
                            <a:rPr lang="en-IN" sz="1800" b="0" i="1" smtClean="0">
                              <a:solidFill>
                                <a:schemeClr val="tx1"/>
                              </a:solidFill>
                              <a:latin typeface="Cambria Math" panose="02040503050406030204" pitchFamily="18" charset="0"/>
                            </a:rPr>
                            <m:t>6</m:t>
                          </m:r>
                        </m:sub>
                      </m:sSub>
                    </m:oMath>
                  </m:oMathPara>
                </a14:m>
                <a:endParaRPr lang="en-US" sz="1800" i="1" dirty="0">
                  <a:solidFill>
                    <a:schemeClr val="tx1"/>
                  </a:solidFill>
                </a:endParaRPr>
              </a:p>
            </p:txBody>
          </p:sp>
        </mc:Choice>
        <mc:Fallback xmlns="">
          <p:sp>
            <p:nvSpPr>
              <p:cNvPr id="25" name="Oval 24">
                <a:extLst>
                  <a:ext uri="{FF2B5EF4-FFF2-40B4-BE49-F238E27FC236}">
                    <a16:creationId xmlns:a16="http://schemas.microsoft.com/office/drawing/2014/main" id="{00173CE8-7FDE-A756-7CEF-E66997B6F9CA}"/>
                  </a:ext>
                </a:extLst>
              </p:cNvPr>
              <p:cNvSpPr>
                <a:spLocks noRot="1" noChangeAspect="1" noMove="1" noResize="1" noEditPoints="1" noAdjustHandles="1" noChangeArrowheads="1" noChangeShapeType="1" noTextEdit="1"/>
              </p:cNvSpPr>
              <p:nvPr/>
            </p:nvSpPr>
            <p:spPr>
              <a:xfrm>
                <a:off x="10574159" y="5444013"/>
                <a:ext cx="1158094" cy="720000"/>
              </a:xfrm>
              <a:prstGeom prst="ellipse">
                <a:avLst/>
              </a:prstGeom>
              <a:blipFill>
                <a:blip r:embed="rId11"/>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4426EB37-9C92-1255-DB2D-41136AB8A54B}"/>
              </a:ext>
            </a:extLst>
          </p:cNvPr>
          <p:cNvCxnSpPr>
            <a:cxnSpLocks/>
            <a:stCxn id="8" idx="4"/>
            <a:endCxn id="25" idx="0"/>
          </p:cNvCxnSpPr>
          <p:nvPr/>
        </p:nvCxnSpPr>
        <p:spPr>
          <a:xfrm flipH="1">
            <a:off x="11153206" y="2866434"/>
            <a:ext cx="678794" cy="25775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051CD375-3069-C523-8A4A-0A01315452F2}"/>
              </a:ext>
            </a:extLst>
          </p:cNvPr>
          <p:cNvCxnSpPr>
            <a:cxnSpLocks/>
            <a:stCxn id="16" idx="4"/>
            <a:endCxn id="25" idx="0"/>
          </p:cNvCxnSpPr>
          <p:nvPr/>
        </p:nvCxnSpPr>
        <p:spPr>
          <a:xfrm>
            <a:off x="10548718" y="5165245"/>
            <a:ext cx="604488" cy="2787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B0ADB8B6-F5DA-8FE5-9DF9-54CCA24D00EB}"/>
              </a:ext>
            </a:extLst>
          </p:cNvPr>
          <p:cNvSpPr txBox="1"/>
          <p:nvPr/>
        </p:nvSpPr>
        <p:spPr>
          <a:xfrm>
            <a:off x="5819775" y="2305050"/>
            <a:ext cx="1011815" cy="400110"/>
          </a:xfrm>
          <a:prstGeom prst="rect">
            <a:avLst/>
          </a:prstGeom>
          <a:noFill/>
        </p:spPr>
        <p:txBody>
          <a:bodyPr wrap="none" rtlCol="0">
            <a:spAutoFit/>
          </a:bodyPr>
          <a:lstStyle/>
          <a:p>
            <a:r>
              <a:rPr lang="en-US" sz="2000" dirty="0">
                <a:solidFill>
                  <a:srgbClr val="0070C0"/>
                </a:solidFill>
              </a:rPr>
              <a:t>Level 1</a:t>
            </a:r>
            <a:endParaRPr lang="en-IN" sz="2000" dirty="0">
              <a:solidFill>
                <a:srgbClr val="0070C0"/>
              </a:solidFill>
            </a:endParaRPr>
          </a:p>
        </p:txBody>
      </p:sp>
      <p:sp>
        <p:nvSpPr>
          <p:cNvPr id="27" name="TextBox 26">
            <a:extLst>
              <a:ext uri="{FF2B5EF4-FFF2-40B4-BE49-F238E27FC236}">
                <a16:creationId xmlns:a16="http://schemas.microsoft.com/office/drawing/2014/main" id="{7EC73BB3-A407-41BE-77EB-E6DEF17163AD}"/>
              </a:ext>
            </a:extLst>
          </p:cNvPr>
          <p:cNvSpPr txBox="1"/>
          <p:nvPr/>
        </p:nvSpPr>
        <p:spPr>
          <a:xfrm>
            <a:off x="5819774" y="3799765"/>
            <a:ext cx="1011815" cy="400110"/>
          </a:xfrm>
          <a:prstGeom prst="rect">
            <a:avLst/>
          </a:prstGeom>
          <a:noFill/>
        </p:spPr>
        <p:txBody>
          <a:bodyPr wrap="none" rtlCol="0">
            <a:spAutoFit/>
          </a:bodyPr>
          <a:lstStyle/>
          <a:p>
            <a:r>
              <a:rPr lang="en-US" sz="2000" dirty="0">
                <a:solidFill>
                  <a:srgbClr val="0070C0"/>
                </a:solidFill>
              </a:rPr>
              <a:t>Level 2</a:t>
            </a:r>
            <a:endParaRPr lang="en-IN" sz="2000" dirty="0">
              <a:solidFill>
                <a:srgbClr val="0070C0"/>
              </a:solidFill>
            </a:endParaRPr>
          </a:p>
        </p:txBody>
      </p:sp>
      <p:sp>
        <p:nvSpPr>
          <p:cNvPr id="28" name="TextBox 27">
            <a:extLst>
              <a:ext uri="{FF2B5EF4-FFF2-40B4-BE49-F238E27FC236}">
                <a16:creationId xmlns:a16="http://schemas.microsoft.com/office/drawing/2014/main" id="{0D32FED3-97DC-C67C-4F7A-B8F7324C1745}"/>
              </a:ext>
            </a:extLst>
          </p:cNvPr>
          <p:cNvSpPr txBox="1"/>
          <p:nvPr/>
        </p:nvSpPr>
        <p:spPr>
          <a:xfrm>
            <a:off x="5803428" y="4605190"/>
            <a:ext cx="1011815" cy="400110"/>
          </a:xfrm>
          <a:prstGeom prst="rect">
            <a:avLst/>
          </a:prstGeom>
          <a:noFill/>
        </p:spPr>
        <p:txBody>
          <a:bodyPr wrap="none" rtlCol="0">
            <a:spAutoFit/>
          </a:bodyPr>
          <a:lstStyle/>
          <a:p>
            <a:r>
              <a:rPr lang="en-US" sz="2000" dirty="0">
                <a:solidFill>
                  <a:srgbClr val="0070C0"/>
                </a:solidFill>
              </a:rPr>
              <a:t>Level 3</a:t>
            </a:r>
            <a:endParaRPr lang="en-IN" sz="2000" dirty="0">
              <a:solidFill>
                <a:srgbClr val="0070C0"/>
              </a:solidFill>
            </a:endParaRPr>
          </a:p>
        </p:txBody>
      </p:sp>
      <p:sp>
        <p:nvSpPr>
          <p:cNvPr id="30" name="TextBox 29">
            <a:extLst>
              <a:ext uri="{FF2B5EF4-FFF2-40B4-BE49-F238E27FC236}">
                <a16:creationId xmlns:a16="http://schemas.microsoft.com/office/drawing/2014/main" id="{55DF2A1C-92FA-1A3D-11E9-75B383A7A06D}"/>
              </a:ext>
            </a:extLst>
          </p:cNvPr>
          <p:cNvSpPr txBox="1"/>
          <p:nvPr/>
        </p:nvSpPr>
        <p:spPr>
          <a:xfrm>
            <a:off x="5803428" y="5603958"/>
            <a:ext cx="1011815" cy="400110"/>
          </a:xfrm>
          <a:prstGeom prst="rect">
            <a:avLst/>
          </a:prstGeom>
          <a:noFill/>
        </p:spPr>
        <p:txBody>
          <a:bodyPr wrap="none" rtlCol="0">
            <a:spAutoFit/>
          </a:bodyPr>
          <a:lstStyle/>
          <a:p>
            <a:r>
              <a:rPr lang="en-US" sz="2000" dirty="0">
                <a:solidFill>
                  <a:srgbClr val="0070C0"/>
                </a:solidFill>
              </a:rPr>
              <a:t>Level 4</a:t>
            </a:r>
            <a:endParaRPr lang="en-IN" sz="2000" dirty="0">
              <a:solidFill>
                <a:srgbClr val="0070C0"/>
              </a:solidFill>
            </a:endParaRPr>
          </a:p>
        </p:txBody>
      </p:sp>
    </p:spTree>
    <p:extLst>
      <p:ext uri="{BB962C8B-B14F-4D97-AF65-F5344CB8AC3E}">
        <p14:creationId xmlns:p14="http://schemas.microsoft.com/office/powerpoint/2010/main" val="143403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500"/>
                                        <p:tgtEl>
                                          <p:spTgt spid="12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fade">
                                      <p:cBhvr>
                                        <p:cTn id="10" dur="500"/>
                                        <p:tgtEl>
                                          <p:spTgt spid="12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8">
                                            <p:txEl>
                                              <p:pRg st="2" end="2"/>
                                            </p:txEl>
                                          </p:spTgt>
                                        </p:tgtEl>
                                        <p:attrNameLst>
                                          <p:attrName>style.visibility</p:attrName>
                                        </p:attrNameLst>
                                      </p:cBhvr>
                                      <p:to>
                                        <p:strVal val="visible"/>
                                      </p:to>
                                    </p:set>
                                    <p:animEffect transition="in" filter="fade">
                                      <p:cBhvr>
                                        <p:cTn id="38" dur="500"/>
                                        <p:tgtEl>
                                          <p:spTgt spid="12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8">
                                            <p:txEl>
                                              <p:pRg st="3" end="3"/>
                                            </p:txEl>
                                          </p:spTgt>
                                        </p:tgtEl>
                                        <p:attrNameLst>
                                          <p:attrName>style.visibility</p:attrName>
                                        </p:attrNameLst>
                                      </p:cBhvr>
                                      <p:to>
                                        <p:strVal val="visible"/>
                                      </p:to>
                                    </p:set>
                                    <p:animEffect transition="in" filter="fade">
                                      <p:cBhvr>
                                        <p:cTn id="43" dur="500"/>
                                        <p:tgtEl>
                                          <p:spTgt spid="12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8">
                                            <p:txEl>
                                              <p:pRg st="4" end="4"/>
                                            </p:txEl>
                                          </p:spTgt>
                                        </p:tgtEl>
                                        <p:attrNameLst>
                                          <p:attrName>style.visibility</p:attrName>
                                        </p:attrNameLst>
                                      </p:cBhvr>
                                      <p:to>
                                        <p:strVal val="visible"/>
                                      </p:to>
                                    </p:set>
                                    <p:animEffect transition="in" filter="fade">
                                      <p:cBhvr>
                                        <p:cTn id="62" dur="500"/>
                                        <p:tgtEl>
                                          <p:spTgt spid="128">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28">
                                            <p:txEl>
                                              <p:pRg st="5" end="5"/>
                                            </p:txEl>
                                          </p:spTgt>
                                        </p:tgtEl>
                                        <p:attrNameLst>
                                          <p:attrName>style.visibility</p:attrName>
                                        </p:attrNameLst>
                                      </p:cBhvr>
                                      <p:to>
                                        <p:strVal val="visible"/>
                                      </p:to>
                                    </p:set>
                                    <p:animEffect transition="in" filter="fade">
                                      <p:cBhvr>
                                        <p:cTn id="95" dur="500"/>
                                        <p:tgtEl>
                                          <p:spTgt spid="1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5" grpId="0" animBg="1"/>
      <p:bldP spid="16" grpId="0" animBg="1"/>
      <p:bldP spid="25" grpId="0" animBg="1"/>
      <p:bldP spid="19" grpId="0"/>
      <p:bldP spid="27" grpId="0"/>
      <p:bldP spid="28"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6551" y="447618"/>
            <a:ext cx="2239645" cy="2644914"/>
          </a:xfrm>
          <a:prstGeom prst="rect">
            <a:avLst/>
          </a:prstGeom>
        </p:spPr>
      </p:pic>
      <p:pic>
        <p:nvPicPr>
          <p:cNvPr id="4" name="Picture 3"/>
          <p:cNvPicPr>
            <a:picLocks noChangeAspect="1"/>
          </p:cNvPicPr>
          <p:nvPr/>
        </p:nvPicPr>
        <p:blipFill>
          <a:blip r:embed="rId3"/>
          <a:stretch>
            <a:fillRect/>
          </a:stretch>
        </p:blipFill>
        <p:spPr>
          <a:xfrm>
            <a:off x="3084353" y="378092"/>
            <a:ext cx="2838767" cy="2783965"/>
          </a:xfrm>
          <a:prstGeom prst="rect">
            <a:avLst/>
          </a:prstGeom>
        </p:spPr>
      </p:pic>
      <p:pic>
        <p:nvPicPr>
          <p:cNvPr id="5" name="Picture 4"/>
          <p:cNvPicPr>
            <a:picLocks noChangeAspect="1"/>
          </p:cNvPicPr>
          <p:nvPr/>
        </p:nvPicPr>
        <p:blipFill>
          <a:blip r:embed="rId4"/>
          <a:stretch>
            <a:fillRect/>
          </a:stretch>
        </p:blipFill>
        <p:spPr>
          <a:xfrm>
            <a:off x="550624" y="3589529"/>
            <a:ext cx="3009900" cy="438150"/>
          </a:xfrm>
          <a:prstGeom prst="rect">
            <a:avLst/>
          </a:prstGeom>
        </p:spPr>
      </p:pic>
      <p:pic>
        <p:nvPicPr>
          <p:cNvPr id="6" name="Picture 5"/>
          <p:cNvPicPr>
            <a:picLocks noChangeAspect="1"/>
          </p:cNvPicPr>
          <p:nvPr/>
        </p:nvPicPr>
        <p:blipFill>
          <a:blip r:embed="rId5"/>
          <a:stretch>
            <a:fillRect/>
          </a:stretch>
        </p:blipFill>
        <p:spPr>
          <a:xfrm>
            <a:off x="3084353" y="378092"/>
            <a:ext cx="2827484" cy="2867496"/>
          </a:xfrm>
          <a:prstGeom prst="rect">
            <a:avLst/>
          </a:prstGeom>
        </p:spPr>
      </p:pic>
      <p:pic>
        <p:nvPicPr>
          <p:cNvPr id="7" name="Picture 6"/>
          <p:cNvPicPr>
            <a:picLocks noChangeAspect="1"/>
          </p:cNvPicPr>
          <p:nvPr/>
        </p:nvPicPr>
        <p:blipFill>
          <a:blip r:embed="rId6"/>
          <a:stretch>
            <a:fillRect/>
          </a:stretch>
        </p:blipFill>
        <p:spPr>
          <a:xfrm>
            <a:off x="425450" y="4507930"/>
            <a:ext cx="3028950" cy="1190625"/>
          </a:xfrm>
          <a:prstGeom prst="rect">
            <a:avLst/>
          </a:prstGeom>
        </p:spPr>
      </p:pic>
      <p:pic>
        <p:nvPicPr>
          <p:cNvPr id="8" name="Picture 7"/>
          <p:cNvPicPr>
            <a:picLocks noChangeAspect="1"/>
          </p:cNvPicPr>
          <p:nvPr/>
        </p:nvPicPr>
        <p:blipFill>
          <a:blip r:embed="rId7"/>
          <a:stretch>
            <a:fillRect/>
          </a:stretch>
        </p:blipFill>
        <p:spPr>
          <a:xfrm>
            <a:off x="266551" y="447618"/>
            <a:ext cx="2395369" cy="2498782"/>
          </a:xfrm>
          <a:prstGeom prst="rect">
            <a:avLst/>
          </a:prstGeom>
        </p:spPr>
      </p:pic>
      <p:pic>
        <p:nvPicPr>
          <p:cNvPr id="9" name="Picture 8"/>
          <p:cNvPicPr>
            <a:picLocks noChangeAspect="1"/>
          </p:cNvPicPr>
          <p:nvPr/>
        </p:nvPicPr>
        <p:blipFill>
          <a:blip r:embed="rId8"/>
          <a:stretch>
            <a:fillRect/>
          </a:stretch>
        </p:blipFill>
        <p:spPr>
          <a:xfrm>
            <a:off x="4143691" y="3160745"/>
            <a:ext cx="3038475" cy="3562350"/>
          </a:xfrm>
          <a:prstGeom prst="rect">
            <a:avLst/>
          </a:prstGeom>
        </p:spPr>
      </p:pic>
      <p:pic>
        <p:nvPicPr>
          <p:cNvPr id="10" name="Picture 9"/>
          <p:cNvPicPr>
            <a:picLocks noChangeAspect="1"/>
          </p:cNvPicPr>
          <p:nvPr/>
        </p:nvPicPr>
        <p:blipFill>
          <a:blip r:embed="rId9"/>
          <a:stretch>
            <a:fillRect/>
          </a:stretch>
        </p:blipFill>
        <p:spPr>
          <a:xfrm>
            <a:off x="2908073" y="419857"/>
            <a:ext cx="3942840" cy="2783965"/>
          </a:xfrm>
          <a:prstGeom prst="rect">
            <a:avLst/>
          </a:prstGeom>
        </p:spPr>
      </p:pic>
      <p:pic>
        <p:nvPicPr>
          <p:cNvPr id="11" name="Picture 10"/>
          <p:cNvPicPr>
            <a:picLocks noChangeAspect="1"/>
          </p:cNvPicPr>
          <p:nvPr/>
        </p:nvPicPr>
        <p:blipFill>
          <a:blip r:embed="rId10"/>
          <a:stretch>
            <a:fillRect/>
          </a:stretch>
        </p:blipFill>
        <p:spPr>
          <a:xfrm>
            <a:off x="7871458" y="1449469"/>
            <a:ext cx="3700781" cy="3606693"/>
          </a:xfrm>
          <a:prstGeom prst="rect">
            <a:avLst/>
          </a:prstGeom>
        </p:spPr>
      </p:pic>
      <p:pic>
        <p:nvPicPr>
          <p:cNvPr id="12" name="Picture 11"/>
          <p:cNvPicPr>
            <a:picLocks noChangeAspect="1"/>
          </p:cNvPicPr>
          <p:nvPr/>
        </p:nvPicPr>
        <p:blipFill>
          <a:blip r:embed="rId11"/>
          <a:stretch>
            <a:fillRect/>
          </a:stretch>
        </p:blipFill>
        <p:spPr>
          <a:xfrm>
            <a:off x="7917339" y="1616813"/>
            <a:ext cx="3400425" cy="3257550"/>
          </a:xfrm>
          <a:prstGeom prst="rect">
            <a:avLst/>
          </a:prstGeom>
        </p:spPr>
      </p:pic>
      <p:pic>
        <p:nvPicPr>
          <p:cNvPr id="13" name="Picture 12"/>
          <p:cNvPicPr>
            <a:picLocks noChangeAspect="1"/>
          </p:cNvPicPr>
          <p:nvPr/>
        </p:nvPicPr>
        <p:blipFill>
          <a:blip r:embed="rId12"/>
          <a:stretch>
            <a:fillRect/>
          </a:stretch>
        </p:blipFill>
        <p:spPr>
          <a:xfrm>
            <a:off x="8007348" y="1811839"/>
            <a:ext cx="3429000" cy="3190875"/>
          </a:xfrm>
          <a:prstGeom prst="rect">
            <a:avLst/>
          </a:prstGeom>
        </p:spPr>
      </p:pic>
    </p:spTree>
    <p:extLst>
      <p:ext uri="{BB962C8B-B14F-4D97-AF65-F5344CB8AC3E}">
        <p14:creationId xmlns:p14="http://schemas.microsoft.com/office/powerpoint/2010/main" val="54935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Hierarchical Clustering </a:t>
            </a:r>
            <a:br>
              <a:rPr lang="en-US" dirty="0"/>
            </a:br>
            <a:r>
              <a:rPr lang="en-US" dirty="0"/>
              <a:t>– Top Down Approach </a:t>
            </a:r>
            <a:endParaRPr dirty="0"/>
          </a:p>
        </p:txBody>
      </p:sp>
      <p:sp>
        <p:nvSpPr>
          <p:cNvPr id="128" name="Google Shape;128;p4"/>
          <p:cNvSpPr txBox="1">
            <a:spLocks noGrp="1"/>
          </p:cNvSpPr>
          <p:nvPr>
            <p:ph type="body" idx="1"/>
          </p:nvPr>
        </p:nvSpPr>
        <p:spPr>
          <a:xfrm>
            <a:off x="569495" y="1570555"/>
            <a:ext cx="11365832" cy="1858446"/>
          </a:xfrm>
          <a:prstGeom prst="rect">
            <a:avLst/>
          </a:prstGeom>
          <a:noFill/>
          <a:ln>
            <a:noFill/>
          </a:ln>
        </p:spPr>
        <p:txBody>
          <a:bodyPr spcFirstLastPara="1" wrap="square" lIns="91425" tIns="45700" rIns="91425" bIns="45700" anchor="t" anchorCtr="0">
            <a:normAutofit/>
          </a:bodyPr>
          <a:lstStyle/>
          <a:p>
            <a:pPr marL="514350" indent="-514350">
              <a:lnSpc>
                <a:spcPct val="100000"/>
              </a:lnSpc>
              <a:spcBef>
                <a:spcPts val="0"/>
              </a:spcBef>
              <a:buSzPts val="2240"/>
              <a:buFont typeface="Arial" panose="020B0604020202020204" pitchFamily="34" charset="0"/>
              <a:buChar char="•"/>
            </a:pPr>
            <a:r>
              <a:rPr lang="en-IN" sz="2400" dirty="0">
                <a:solidFill>
                  <a:schemeClr val="tx1"/>
                </a:solidFill>
              </a:rPr>
              <a:t>Exactly opposite to Bottom-Up Approach</a:t>
            </a:r>
          </a:p>
          <a:p>
            <a:pPr marL="514350" indent="-514350">
              <a:lnSpc>
                <a:spcPct val="100000"/>
              </a:lnSpc>
              <a:spcBef>
                <a:spcPts val="0"/>
              </a:spcBef>
              <a:buSzPts val="2240"/>
              <a:buFont typeface="Arial" panose="020B0604020202020204" pitchFamily="34" charset="0"/>
              <a:buChar char="•"/>
            </a:pPr>
            <a:r>
              <a:rPr lang="en-IN" sz="2400" dirty="0">
                <a:solidFill>
                  <a:schemeClr val="tx1"/>
                </a:solidFill>
              </a:rPr>
              <a:t>Steps:</a:t>
            </a:r>
          </a:p>
          <a:p>
            <a:pPr marL="971550" lvl="1" indent="-514350">
              <a:lnSpc>
                <a:spcPct val="100000"/>
              </a:lnSpc>
              <a:spcBef>
                <a:spcPts val="0"/>
              </a:spcBef>
              <a:buSzPts val="2240"/>
              <a:buFont typeface="+mj-lt"/>
              <a:buAutoNum type="arabicPeriod"/>
            </a:pPr>
            <a:r>
              <a:rPr lang="en-IN" sz="2200" dirty="0">
                <a:solidFill>
                  <a:schemeClr val="tx1"/>
                </a:solidFill>
              </a:rPr>
              <a:t>Consider all the data points to be in one single cluster</a:t>
            </a:r>
          </a:p>
          <a:p>
            <a:pPr marL="971550" lvl="1" indent="-514350">
              <a:lnSpc>
                <a:spcPct val="100000"/>
              </a:lnSpc>
              <a:spcBef>
                <a:spcPts val="0"/>
              </a:spcBef>
              <a:buSzPts val="2240"/>
              <a:buFont typeface="+mj-lt"/>
              <a:buAutoNum type="arabicPeriod"/>
            </a:pPr>
            <a:r>
              <a:rPr lang="en-IN" sz="2200" dirty="0">
                <a:solidFill>
                  <a:schemeClr val="tx1"/>
                </a:solidFill>
              </a:rPr>
              <a:t>Partition the cluster into two clusters which are not similar based on a distance metric</a:t>
            </a:r>
          </a:p>
          <a:p>
            <a:pPr marL="971550" lvl="1" indent="-514350">
              <a:lnSpc>
                <a:spcPct val="100000"/>
              </a:lnSpc>
              <a:spcBef>
                <a:spcPts val="0"/>
              </a:spcBef>
              <a:buSzPts val="2240"/>
              <a:buFont typeface="+mj-lt"/>
              <a:buAutoNum type="arabicPeriod"/>
            </a:pPr>
            <a:r>
              <a:rPr lang="en-IN" sz="2200" dirty="0">
                <a:solidFill>
                  <a:schemeClr val="tx1"/>
                </a:solidFill>
              </a:rPr>
              <a:t>Repeat until desired level of clustering is obtained </a:t>
            </a:r>
          </a:p>
          <a:p>
            <a:pPr marL="457200" lvl="1" indent="0">
              <a:lnSpc>
                <a:spcPct val="100000"/>
              </a:lnSpc>
              <a:spcBef>
                <a:spcPts val="0"/>
              </a:spcBef>
              <a:buSzPts val="2240"/>
              <a:buNone/>
            </a:pPr>
            <a:endParaRPr sz="2200" dirty="0">
              <a:solidFill>
                <a:schemeClr val="tx1"/>
              </a:solidFill>
            </a:endParaRPr>
          </a:p>
        </p:txBody>
      </p:sp>
      <p:pic>
        <p:nvPicPr>
          <p:cNvPr id="1026" name="Picture 2">
            <a:extLst>
              <a:ext uri="{FF2B5EF4-FFF2-40B4-BE49-F238E27FC236}">
                <a16:creationId xmlns:a16="http://schemas.microsoft.com/office/drawing/2014/main" id="{36EF860C-D869-F9FF-3B25-4CD488B78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250" y="3429000"/>
            <a:ext cx="9400379" cy="25290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E05E72-959C-DC59-D0A6-B13DECD754F9}"/>
              </a:ext>
            </a:extLst>
          </p:cNvPr>
          <p:cNvSpPr txBox="1"/>
          <p:nvPr/>
        </p:nvSpPr>
        <p:spPr>
          <a:xfrm>
            <a:off x="8797491" y="6189044"/>
            <a:ext cx="2392001" cy="307777"/>
          </a:xfrm>
          <a:prstGeom prst="rect">
            <a:avLst/>
          </a:prstGeom>
          <a:noFill/>
        </p:spPr>
        <p:txBody>
          <a:bodyPr wrap="none" rtlCol="0">
            <a:spAutoFit/>
          </a:bodyPr>
          <a:lstStyle/>
          <a:p>
            <a:r>
              <a:rPr lang="en-IN" dirty="0"/>
              <a:t>Image source: Medium.com</a:t>
            </a:r>
            <a:endParaRPr lang="en-US" dirty="0"/>
          </a:p>
        </p:txBody>
      </p:sp>
    </p:spTree>
    <p:extLst>
      <p:ext uri="{BB962C8B-B14F-4D97-AF65-F5344CB8AC3E}">
        <p14:creationId xmlns:p14="http://schemas.microsoft.com/office/powerpoint/2010/main" val="20685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fade">
                                      <p:cBhvr>
                                        <p:cTn id="7" dur="500"/>
                                        <p:tgtEl>
                                          <p:spTgt spid="12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2" end="2"/>
                                            </p:txEl>
                                          </p:spTgt>
                                        </p:tgtEl>
                                        <p:attrNameLst>
                                          <p:attrName>style.visibility</p:attrName>
                                        </p:attrNameLst>
                                      </p:cBhvr>
                                      <p:to>
                                        <p:strVal val="visible"/>
                                      </p:to>
                                    </p:set>
                                    <p:animEffect transition="in" filter="fade">
                                      <p:cBhvr>
                                        <p:cTn id="10" dur="500"/>
                                        <p:tgtEl>
                                          <p:spTgt spid="12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8">
                                            <p:txEl>
                                              <p:pRg st="3" end="3"/>
                                            </p:txEl>
                                          </p:spTgt>
                                        </p:tgtEl>
                                        <p:attrNameLst>
                                          <p:attrName>style.visibility</p:attrName>
                                        </p:attrNameLst>
                                      </p:cBhvr>
                                      <p:to>
                                        <p:strVal val="visible"/>
                                      </p:to>
                                    </p:set>
                                    <p:animEffect transition="in" filter="fade">
                                      <p:cBhvr>
                                        <p:cTn id="15" dur="500"/>
                                        <p:tgtEl>
                                          <p:spTgt spid="12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8">
                                            <p:txEl>
                                              <p:pRg st="4" end="4"/>
                                            </p:txEl>
                                          </p:spTgt>
                                        </p:tgtEl>
                                        <p:attrNameLst>
                                          <p:attrName>style.visibility</p:attrName>
                                        </p:attrNameLst>
                                      </p:cBhvr>
                                      <p:to>
                                        <p:strVal val="visible"/>
                                      </p:to>
                                    </p:set>
                                    <p:animEffect transition="in" filter="fade">
                                      <p:cBhvr>
                                        <p:cTn id="18" dur="500"/>
                                        <p:tgtEl>
                                          <p:spTgt spid="12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Hierarchical Clustering – </a:t>
            </a:r>
            <a:r>
              <a:rPr lang="en-US" dirty="0" err="1"/>
              <a:t>Visualisation</a:t>
            </a:r>
            <a:endParaRPr dirty="0"/>
          </a:p>
        </p:txBody>
      </p:sp>
      <p:sp>
        <p:nvSpPr>
          <p:cNvPr id="3" name="TextBox 2">
            <a:extLst>
              <a:ext uri="{FF2B5EF4-FFF2-40B4-BE49-F238E27FC236}">
                <a16:creationId xmlns:a16="http://schemas.microsoft.com/office/drawing/2014/main" id="{97E05E72-959C-DC59-D0A6-B13DECD754F9}"/>
              </a:ext>
            </a:extLst>
          </p:cNvPr>
          <p:cNvSpPr txBox="1"/>
          <p:nvPr/>
        </p:nvSpPr>
        <p:spPr>
          <a:xfrm>
            <a:off x="8797491" y="6189044"/>
            <a:ext cx="2392001" cy="307777"/>
          </a:xfrm>
          <a:prstGeom prst="rect">
            <a:avLst/>
          </a:prstGeom>
          <a:noFill/>
        </p:spPr>
        <p:txBody>
          <a:bodyPr wrap="none" rtlCol="0">
            <a:spAutoFit/>
          </a:bodyPr>
          <a:lstStyle/>
          <a:p>
            <a:r>
              <a:rPr lang="en-IN" dirty="0"/>
              <a:t>Image source: Medium.com</a:t>
            </a:r>
            <a:endParaRPr lang="en-US" dirty="0"/>
          </a:p>
        </p:txBody>
      </p:sp>
      <p:sp>
        <p:nvSpPr>
          <p:cNvPr id="2" name="Text Placeholder 1">
            <a:extLst>
              <a:ext uri="{FF2B5EF4-FFF2-40B4-BE49-F238E27FC236}">
                <a16:creationId xmlns:a16="http://schemas.microsoft.com/office/drawing/2014/main" id="{2EE51A3C-D327-8E40-9DB9-31C37BB0E7AF}"/>
              </a:ext>
            </a:extLst>
          </p:cNvPr>
          <p:cNvSpPr>
            <a:spLocks noGrp="1"/>
          </p:cNvSpPr>
          <p:nvPr>
            <p:ph type="body" idx="1"/>
          </p:nvPr>
        </p:nvSpPr>
        <p:spPr>
          <a:xfrm>
            <a:off x="673892" y="1278358"/>
            <a:ext cx="10515600" cy="1079831"/>
          </a:xfrm>
        </p:spPr>
        <p:txBody>
          <a:bodyPr>
            <a:normAutofit/>
          </a:bodyPr>
          <a:lstStyle/>
          <a:p>
            <a:pPr>
              <a:buFont typeface="Arial" panose="020B0604020202020204" pitchFamily="34" charset="0"/>
              <a:buChar char="•"/>
            </a:pPr>
            <a:r>
              <a:rPr lang="en-IN" sz="2800" dirty="0"/>
              <a:t>Hierarchy of clusters can be represented using a dendrogram</a:t>
            </a:r>
            <a:endParaRPr lang="en-US" sz="2800" dirty="0"/>
          </a:p>
        </p:txBody>
      </p:sp>
      <p:pic>
        <p:nvPicPr>
          <p:cNvPr id="3074" name="Picture 2">
            <a:extLst>
              <a:ext uri="{FF2B5EF4-FFF2-40B4-BE49-F238E27FC236}">
                <a16:creationId xmlns:a16="http://schemas.microsoft.com/office/drawing/2014/main" id="{9126E847-2C33-372F-8A0E-A1085764B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507" y="1857375"/>
            <a:ext cx="9803731" cy="441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87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Distance Measures</a:t>
            </a:r>
            <a:endParaRPr dirty="0"/>
          </a:p>
        </p:txBody>
      </p:sp>
      <p:sp>
        <p:nvSpPr>
          <p:cNvPr id="128" name="Google Shape;128;p4"/>
          <p:cNvSpPr txBox="1">
            <a:spLocks noGrp="1"/>
          </p:cNvSpPr>
          <p:nvPr>
            <p:ph type="body" idx="1"/>
          </p:nvPr>
        </p:nvSpPr>
        <p:spPr>
          <a:xfrm>
            <a:off x="569495" y="1416550"/>
            <a:ext cx="10332720" cy="4464505"/>
          </a:xfrm>
          <a:prstGeom prst="rect">
            <a:avLst/>
          </a:prstGeom>
          <a:noFill/>
          <a:ln>
            <a:noFill/>
          </a:ln>
        </p:spPr>
        <p:txBody>
          <a:bodyPr spcFirstLastPara="1" wrap="square" lIns="91425" tIns="45700" rIns="91425" bIns="45700" anchor="t" anchorCtr="0">
            <a:noAutofit/>
          </a:bodyPr>
          <a:lstStyle/>
          <a:p>
            <a:pPr>
              <a:lnSpc>
                <a:spcPct val="100000"/>
              </a:lnSpc>
              <a:buFont typeface="Arial" panose="020B0604020202020204" pitchFamily="34" charset="0"/>
              <a:buChar char="•"/>
            </a:pPr>
            <a:r>
              <a:rPr lang="en-US" sz="2400" dirty="0">
                <a:latin typeface="Gill Sans" panose="020B0604020202020204" charset="0"/>
              </a:rPr>
              <a:t>Distance measure is a function which gives distance between two data points</a:t>
            </a:r>
          </a:p>
          <a:p>
            <a:pPr>
              <a:lnSpc>
                <a:spcPct val="100000"/>
              </a:lnSpc>
              <a:buFont typeface="Arial" panose="020B0604020202020204" pitchFamily="34" charset="0"/>
              <a:buChar char="•"/>
            </a:pPr>
            <a:r>
              <a:rPr lang="en-US" sz="2400" dirty="0">
                <a:latin typeface="Gill Sans" panose="020B0604020202020204" charset="0"/>
              </a:rPr>
              <a:t>If the function returns 0, then the two data points are equivalent</a:t>
            </a:r>
          </a:p>
          <a:p>
            <a:pPr>
              <a:lnSpc>
                <a:spcPct val="100000"/>
              </a:lnSpc>
              <a:buFont typeface="Arial" panose="020B0604020202020204" pitchFamily="34" charset="0"/>
              <a:buChar char="•"/>
            </a:pPr>
            <a:r>
              <a:rPr lang="en-US" sz="2400" dirty="0">
                <a:latin typeface="Gill Sans" panose="020B0604020202020204" charset="0"/>
              </a:rPr>
              <a:t>If distance is low, points can be considered to be similar and vice-versa</a:t>
            </a:r>
          </a:p>
          <a:p>
            <a:pPr>
              <a:lnSpc>
                <a:spcPct val="100000"/>
              </a:lnSpc>
              <a:buFont typeface="Arial" panose="020B0604020202020204" pitchFamily="34" charset="0"/>
              <a:buChar char="•"/>
            </a:pPr>
            <a:r>
              <a:rPr lang="en-US" sz="2400" dirty="0">
                <a:latin typeface="Gill Sans" panose="020B0604020202020204" charset="0"/>
              </a:rPr>
              <a:t>Most used distance measures are as follows:</a:t>
            </a:r>
          </a:p>
          <a:p>
            <a:pPr marL="1028700" lvl="1" indent="-457200">
              <a:lnSpc>
                <a:spcPct val="100000"/>
              </a:lnSpc>
              <a:buFont typeface="+mj-lt"/>
              <a:buAutoNum type="arabicPeriod"/>
            </a:pPr>
            <a:r>
              <a:rPr lang="en-US" sz="2400" dirty="0">
                <a:latin typeface="Gill Sans" panose="020B0604020202020204" charset="0"/>
              </a:rPr>
              <a:t>Euclidian distance</a:t>
            </a:r>
          </a:p>
          <a:p>
            <a:pPr marL="1028700" lvl="1" indent="-457200">
              <a:lnSpc>
                <a:spcPct val="100000"/>
              </a:lnSpc>
              <a:buFont typeface="+mj-lt"/>
              <a:buAutoNum type="arabicPeriod"/>
            </a:pPr>
            <a:r>
              <a:rPr lang="en-US" sz="2400" dirty="0">
                <a:latin typeface="Gill Sans" panose="020B0604020202020204" charset="0"/>
              </a:rPr>
              <a:t>Manhattan distance</a:t>
            </a:r>
          </a:p>
          <a:p>
            <a:pPr marL="1028700" lvl="1" indent="-457200">
              <a:lnSpc>
                <a:spcPct val="100000"/>
              </a:lnSpc>
              <a:buFont typeface="+mj-lt"/>
              <a:buAutoNum type="arabicPeriod"/>
            </a:pPr>
            <a:r>
              <a:rPr lang="en-US" sz="2400" dirty="0">
                <a:latin typeface="Gill Sans" panose="020B0604020202020204" charset="0"/>
              </a:rPr>
              <a:t>Cosine Distance or Similarity</a:t>
            </a:r>
          </a:p>
        </p:txBody>
      </p:sp>
    </p:spTree>
    <p:extLst>
      <p:ext uri="{BB962C8B-B14F-4D97-AF65-F5344CB8AC3E}">
        <p14:creationId xmlns:p14="http://schemas.microsoft.com/office/powerpoint/2010/main" val="182774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fade">
                                      <p:cBhvr>
                                        <p:cTn id="7" dur="500"/>
                                        <p:tgtEl>
                                          <p:spTgt spid="12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2" end="2"/>
                                            </p:txEl>
                                          </p:spTgt>
                                        </p:tgtEl>
                                        <p:attrNameLst>
                                          <p:attrName>style.visibility</p:attrName>
                                        </p:attrNameLst>
                                      </p:cBhvr>
                                      <p:to>
                                        <p:strVal val="visible"/>
                                      </p:to>
                                    </p:set>
                                    <p:animEffect transition="in" filter="fade">
                                      <p:cBhvr>
                                        <p:cTn id="10" dur="500"/>
                                        <p:tgtEl>
                                          <p:spTgt spid="12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8">
                                            <p:txEl>
                                              <p:pRg st="3" end="3"/>
                                            </p:txEl>
                                          </p:spTgt>
                                        </p:tgtEl>
                                        <p:attrNameLst>
                                          <p:attrName>style.visibility</p:attrName>
                                        </p:attrNameLst>
                                      </p:cBhvr>
                                      <p:to>
                                        <p:strVal val="visible"/>
                                      </p:to>
                                    </p:set>
                                    <p:animEffect transition="in" filter="fade">
                                      <p:cBhvr>
                                        <p:cTn id="15" dur="500"/>
                                        <p:tgtEl>
                                          <p:spTgt spid="12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8">
                                            <p:txEl>
                                              <p:pRg st="4" end="4"/>
                                            </p:txEl>
                                          </p:spTgt>
                                        </p:tgtEl>
                                        <p:attrNameLst>
                                          <p:attrName>style.visibility</p:attrName>
                                        </p:attrNameLst>
                                      </p:cBhvr>
                                      <p:to>
                                        <p:strVal val="visible"/>
                                      </p:to>
                                    </p:set>
                                    <p:animEffect transition="in" filter="fade">
                                      <p:cBhvr>
                                        <p:cTn id="18" dur="500"/>
                                        <p:tgtEl>
                                          <p:spTgt spid="12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8">
                                            <p:txEl>
                                              <p:pRg st="5" end="5"/>
                                            </p:txEl>
                                          </p:spTgt>
                                        </p:tgtEl>
                                        <p:attrNameLst>
                                          <p:attrName>style.visibility</p:attrName>
                                        </p:attrNameLst>
                                      </p:cBhvr>
                                      <p:to>
                                        <p:strVal val="visible"/>
                                      </p:to>
                                    </p:set>
                                    <p:animEffect transition="in" filter="fade">
                                      <p:cBhvr>
                                        <p:cTn id="21" dur="500"/>
                                        <p:tgtEl>
                                          <p:spTgt spid="12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8">
                                            <p:txEl>
                                              <p:pRg st="6" end="6"/>
                                            </p:txEl>
                                          </p:spTgt>
                                        </p:tgtEl>
                                        <p:attrNameLst>
                                          <p:attrName>style.visibility</p:attrName>
                                        </p:attrNameLst>
                                      </p:cBhvr>
                                      <p:to>
                                        <p:strVal val="visible"/>
                                      </p:to>
                                    </p:set>
                                    <p:animEffect transition="in" filter="fade">
                                      <p:cBhvr>
                                        <p:cTn id="24" dur="500"/>
                                        <p:tgtEl>
                                          <p:spTgt spid="1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Manhattan Distance</a:t>
            </a:r>
            <a:endParaRPr dirty="0"/>
          </a:p>
        </p:txBody>
      </p:sp>
      <mc:AlternateContent xmlns:mc="http://schemas.openxmlformats.org/markup-compatibility/2006" xmlns:a14="http://schemas.microsoft.com/office/drawing/2010/main">
        <mc:Choice Requires="a14">
          <p:sp>
            <p:nvSpPr>
              <p:cNvPr id="128" name="Google Shape;128;p4"/>
              <p:cNvSpPr txBox="1">
                <a:spLocks noGrp="1"/>
              </p:cNvSpPr>
              <p:nvPr>
                <p:ph type="body" idx="1"/>
              </p:nvPr>
            </p:nvSpPr>
            <p:spPr>
              <a:xfrm>
                <a:off x="513193" y="1169318"/>
                <a:ext cx="5516880" cy="4464505"/>
              </a:xfrm>
              <a:prstGeom prst="rect">
                <a:avLst/>
              </a:prstGeom>
              <a:noFill/>
              <a:ln>
                <a:noFill/>
              </a:ln>
            </p:spPr>
            <p:txBody>
              <a:bodyPr spcFirstLastPara="1" wrap="square" lIns="91425" tIns="45700" rIns="91425" bIns="45700" anchor="t" anchorCtr="0">
                <a:normAutofit lnSpcReduction="10000"/>
              </a:bodyPr>
              <a:lstStyle/>
              <a:p>
                <a:pPr marL="514350" indent="-514350">
                  <a:lnSpc>
                    <a:spcPct val="100000"/>
                  </a:lnSpc>
                  <a:spcBef>
                    <a:spcPts val="0"/>
                  </a:spcBef>
                  <a:buSzPts val="2240"/>
                  <a:buFont typeface="Arial" panose="020B0604020202020204" pitchFamily="34" charset="0"/>
                  <a:buChar char="•"/>
                </a:pPr>
                <a:r>
                  <a:rPr lang="en-IN" sz="2400" dirty="0">
                    <a:solidFill>
                      <a:schemeClr val="tx1"/>
                    </a:solidFill>
                  </a:rPr>
                  <a:t>Consider two data points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0" i="1" smtClean="0">
                            <a:solidFill>
                              <a:schemeClr val="tx1"/>
                            </a:solidFill>
                            <a:latin typeface="Cambria Math" panose="02040503050406030204" pitchFamily="18" charset="0"/>
                          </a:rPr>
                          <m:t>𝑎</m:t>
                        </m:r>
                      </m:sub>
                    </m:sSub>
                  </m:oMath>
                </a14:m>
                <a:r>
                  <a:rPr lang="en-IN" sz="2400" dirty="0">
                    <a:solidFill>
                      <a:schemeClr val="tx1"/>
                    </a:solidFill>
                  </a:rPr>
                  <a:t> and </a:t>
                </a:r>
                <a14:m>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0" i="1" smtClean="0">
                            <a:solidFill>
                              <a:schemeClr val="tx1"/>
                            </a:solidFill>
                            <a:latin typeface="Cambria Math" panose="02040503050406030204" pitchFamily="18" charset="0"/>
                          </a:rPr>
                          <m:t>𝑏</m:t>
                        </m:r>
                      </m:sub>
                    </m:sSub>
                  </m:oMath>
                </a14:m>
                <a:r>
                  <a:rPr lang="en-IN" sz="2400" dirty="0">
                    <a:solidFill>
                      <a:schemeClr val="tx1"/>
                    </a:solidFill>
                  </a:rPr>
                  <a:t>) in a two-dimensional vector space</a:t>
                </a:r>
              </a:p>
              <a:p>
                <a:pPr marL="0" indent="0">
                  <a:lnSpc>
                    <a:spcPct val="100000"/>
                  </a:lnSpc>
                  <a:spcBef>
                    <a:spcPts val="0"/>
                  </a:spcBef>
                  <a:buSzPts val="2240"/>
                  <a:buNone/>
                </a:pP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𝒙</m:t>
                          </m:r>
                        </m:e>
                        <m:sub>
                          <m:r>
                            <a:rPr lang="en-US" sz="2400" b="0" i="1" smtClean="0">
                              <a:solidFill>
                                <a:schemeClr val="tx1"/>
                              </a:solidFill>
                              <a:latin typeface="Cambria Math" panose="02040503050406030204" pitchFamily="18" charset="0"/>
                            </a:rPr>
                            <m:t>𝑎</m:t>
                          </m:r>
                        </m:sub>
                      </m:sSub>
                      <m:r>
                        <a:rPr lang="en-IN" sz="2400" b="0" i="1" smtClean="0">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m>
                            <m:mPr>
                              <m:mcs>
                                <m:mc>
                                  <m:mcPr>
                                    <m:count m:val="1"/>
                                    <m:mcJc m:val="center"/>
                                  </m:mcPr>
                                </m:mc>
                              </m:mcs>
                              <m:ctrlPr>
                                <a:rPr lang="en-IN" sz="2400" i="1">
                                  <a:solidFill>
                                    <a:schemeClr val="tx1"/>
                                  </a:solidFill>
                                  <a:latin typeface="Cambria Math" panose="02040503050406030204" pitchFamily="18" charset="0"/>
                                </a:rPr>
                              </m:ctrlPr>
                            </m:mPr>
                            <m:mr>
                              <m:e>
                                <m:sSub>
                                  <m:sSubPr>
                                    <m:ctrlPr>
                                      <a:rPr lang="en-IN" sz="2400" i="1">
                                        <a:solidFill>
                                          <a:schemeClr val="tx1"/>
                                        </a:solidFill>
                                        <a:latin typeface="Cambria Math" panose="02040503050406030204" pitchFamily="18" charset="0"/>
                                      </a:rPr>
                                    </m:ctrlPr>
                                  </m:sSubPr>
                                  <m:e>
                                    <m:r>
                                      <m:rPr>
                                        <m:brk m:alnAt="7"/>
                                      </m:rPr>
                                      <a:rPr lang="en-IN" sz="2400" i="1">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m:rPr>
                                        <m:brk m:alnAt="7"/>
                                      </m:rPr>
                                      <a:rPr lang="en-IN" sz="2400" i="1">
                                        <a:solidFill>
                                          <a:schemeClr val="tx1"/>
                                        </a:solidFill>
                                        <a:latin typeface="Cambria Math" panose="02040503050406030204" pitchFamily="18" charset="0"/>
                                      </a:rPr>
                                      <m:t>1</m:t>
                                    </m:r>
                                  </m:sub>
                                </m:sSub>
                              </m:e>
                            </m:mr>
                            <m:m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a:rPr lang="en-IN" sz="2400" i="1">
                                        <a:solidFill>
                                          <a:schemeClr val="tx1"/>
                                        </a:solidFill>
                                        <a:latin typeface="Cambria Math" panose="02040503050406030204" pitchFamily="18" charset="0"/>
                                      </a:rPr>
                                      <m:t>2</m:t>
                                    </m:r>
                                  </m:sub>
                                </m:sSub>
                              </m:e>
                            </m:mr>
                          </m:m>
                        </m:e>
                      </m:d>
                      <m:r>
                        <a:rPr lang="en-IN" sz="2400" b="0" i="1" smtClean="0">
                          <a:solidFill>
                            <a:schemeClr val="tx1"/>
                          </a:solidFill>
                          <a:latin typeface="Cambria Math" panose="02040503050406030204" pitchFamily="18" charset="0"/>
                        </a:rPr>
                        <m:t>, </m:t>
                      </m:r>
                      <m:sSub>
                        <m:sSubPr>
                          <m:ctrlPr>
                            <a:rPr lang="en-IN" sz="2400" b="0"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𝒙</m:t>
                          </m:r>
                        </m:e>
                        <m:sub>
                          <m:r>
                            <a:rPr lang="en-US" sz="2400" b="0" i="1" smtClean="0">
                              <a:solidFill>
                                <a:schemeClr val="tx1"/>
                              </a:solidFill>
                              <a:latin typeface="Cambria Math" panose="02040503050406030204" pitchFamily="18" charset="0"/>
                            </a:rPr>
                            <m:t>𝑏</m:t>
                          </m:r>
                        </m:sub>
                      </m:sSub>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m>
                            <m:mPr>
                              <m:mcs>
                                <m:mc>
                                  <m:mcPr>
                                    <m:count m:val="1"/>
                                    <m:mcJc m:val="center"/>
                                  </m:mcPr>
                                </m:mc>
                              </m:mcs>
                              <m:ctrlPr>
                                <a:rPr lang="en-IN" sz="2400" b="0" i="1" smtClean="0">
                                  <a:solidFill>
                                    <a:schemeClr val="tx1"/>
                                  </a:solidFill>
                                  <a:latin typeface="Cambria Math" panose="02040503050406030204" pitchFamily="18" charset="0"/>
                                </a:rPr>
                              </m:ctrlPr>
                            </m:mPr>
                            <m:mr>
                              <m:e>
                                <m:sSub>
                                  <m:sSubPr>
                                    <m:ctrlPr>
                                      <a:rPr lang="en-IN" sz="2400" b="0" i="1" smtClean="0">
                                        <a:solidFill>
                                          <a:schemeClr val="tx1"/>
                                        </a:solidFill>
                                        <a:latin typeface="Cambria Math" panose="02040503050406030204" pitchFamily="18" charset="0"/>
                                      </a:rPr>
                                    </m:ctrlPr>
                                  </m:sSubPr>
                                  <m:e>
                                    <m:r>
                                      <m:rPr>
                                        <m:brk m:alnAt="7"/>
                                      </m:rPr>
                                      <a:rPr lang="en-IN"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1</m:t>
                                    </m:r>
                                  </m:sub>
                                </m:sSub>
                              </m:e>
                            </m:mr>
                            <m:m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2</m:t>
                                    </m:r>
                                  </m:sub>
                                </m:sSub>
                              </m:e>
                            </m:mr>
                          </m:m>
                        </m:e>
                      </m:d>
                    </m:oMath>
                  </m:oMathPara>
                </a14:m>
                <a:endParaRPr lang="en-IN" sz="2400" dirty="0">
                  <a:solidFill>
                    <a:schemeClr val="tx1"/>
                  </a:solidFill>
                </a:endParaRPr>
              </a:p>
              <a:p>
                <a:pPr indent="-457200">
                  <a:lnSpc>
                    <a:spcPct val="100000"/>
                  </a:lnSpc>
                  <a:spcBef>
                    <a:spcPts val="0"/>
                  </a:spcBef>
                  <a:buSzPts val="2240"/>
                  <a:buFont typeface="Arial" panose="020B0604020202020204" pitchFamily="34" charset="0"/>
                  <a:buChar char="•"/>
                </a:pPr>
                <a:r>
                  <a:rPr lang="en-IN" sz="2400" dirty="0">
                    <a:solidFill>
                      <a:schemeClr val="tx1"/>
                    </a:solidFill>
                  </a:rPr>
                  <a:t>Manhattan distance (L1 norm) is given by:</a:t>
                </a:r>
              </a:p>
              <a:p>
                <a:pPr marL="0" indent="0">
                  <a:lnSpc>
                    <a:spcPct val="100000"/>
                  </a:lnSpc>
                  <a:spcBef>
                    <a:spcPts val="0"/>
                  </a:spcBef>
                  <a:buSzPts val="2240"/>
                  <a:buNone/>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𝑑</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2</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2</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oMath>
                  </m:oMathPara>
                </a14:m>
                <a:endParaRPr lang="en-IN" sz="2400" dirty="0">
                  <a:solidFill>
                    <a:schemeClr val="tx1"/>
                  </a:solidFill>
                </a:endParaRPr>
              </a:p>
              <a:p>
                <a:pPr indent="-457200">
                  <a:lnSpc>
                    <a:spcPct val="100000"/>
                  </a:lnSpc>
                  <a:spcBef>
                    <a:spcPts val="0"/>
                  </a:spcBef>
                  <a:buSzPts val="2240"/>
                  <a:buFont typeface="Arial" panose="020B0604020202020204" pitchFamily="34" charset="0"/>
                  <a:buChar char="•"/>
                </a:pPr>
                <a:r>
                  <a:rPr lang="en-IN" sz="2400" dirty="0">
                    <a:solidFill>
                      <a:schemeClr val="tx1"/>
                    </a:solidFill>
                  </a:rPr>
                  <a:t>Works well if the points are arranged in the form of a grid</a:t>
                </a:r>
              </a:p>
              <a:p>
                <a:pPr indent="-457200">
                  <a:lnSpc>
                    <a:spcPct val="100000"/>
                  </a:lnSpc>
                  <a:spcBef>
                    <a:spcPts val="0"/>
                  </a:spcBef>
                  <a:buSzPts val="2240"/>
                  <a:buFont typeface="Arial" panose="020B0604020202020204" pitchFamily="34" charset="0"/>
                  <a:buChar char="•"/>
                </a:pPr>
                <a:r>
                  <a:rPr lang="en-IN" sz="2400" dirty="0">
                    <a:solidFill>
                      <a:schemeClr val="tx1"/>
                    </a:solidFill>
                  </a:rPr>
                  <a:t>E.g. Distance between houses arranged in a grid</a:t>
                </a:r>
              </a:p>
              <a:p>
                <a:pPr indent="-457200">
                  <a:lnSpc>
                    <a:spcPct val="100000"/>
                  </a:lnSpc>
                  <a:spcBef>
                    <a:spcPts val="0"/>
                  </a:spcBef>
                  <a:buSzPts val="2240"/>
                  <a:buFont typeface="Arial" panose="020B0604020202020204" pitchFamily="34" charset="0"/>
                  <a:buChar char="•"/>
                </a:pPr>
                <a:r>
                  <a:rPr lang="en-IN" sz="2400" dirty="0">
                    <a:solidFill>
                      <a:schemeClr val="tx1"/>
                    </a:solidFill>
                  </a:rPr>
                  <a:t>Recommended for high dimensional data</a:t>
                </a:r>
              </a:p>
            </p:txBody>
          </p:sp>
        </mc:Choice>
        <mc:Fallback xmlns="">
          <p:sp>
            <p:nvSpPr>
              <p:cNvPr id="128" name="Google Shape;128;p4"/>
              <p:cNvSpPr txBox="1">
                <a:spLocks noGrp="1" noRot="1" noChangeAspect="1" noMove="1" noResize="1" noEditPoints="1" noAdjustHandles="1" noChangeArrowheads="1" noChangeShapeType="1" noTextEdit="1"/>
              </p:cNvSpPr>
              <p:nvPr>
                <p:ph type="body" idx="1"/>
              </p:nvPr>
            </p:nvSpPr>
            <p:spPr>
              <a:xfrm>
                <a:off x="513193" y="1169318"/>
                <a:ext cx="5516880" cy="4464505"/>
              </a:xfrm>
              <a:prstGeom prst="rect">
                <a:avLst/>
              </a:prstGeom>
              <a:blipFill>
                <a:blip r:embed="rId3"/>
                <a:stretch>
                  <a:fillRect l="-1215" t="-1639" r="-2431" b="-1913"/>
                </a:stretch>
              </a:blipFill>
              <a:ln>
                <a:noFill/>
              </a:ln>
            </p:spPr>
            <p:txBody>
              <a:bodyPr/>
              <a:lstStyle/>
              <a:p>
                <a:r>
                  <a:rPr lang="en-IN">
                    <a:noFill/>
                  </a:rPr>
                  <a:t> </a:t>
                </a:r>
              </a:p>
            </p:txBody>
          </p:sp>
        </mc:Fallback>
      </mc:AlternateContent>
      <p:grpSp>
        <p:nvGrpSpPr>
          <p:cNvPr id="30" name="Group 29">
            <a:extLst>
              <a:ext uri="{FF2B5EF4-FFF2-40B4-BE49-F238E27FC236}">
                <a16:creationId xmlns:a16="http://schemas.microsoft.com/office/drawing/2014/main" id="{3E1C1888-F20A-1D8F-AA9B-DD970B403E33}"/>
              </a:ext>
            </a:extLst>
          </p:cNvPr>
          <p:cNvGrpSpPr/>
          <p:nvPr/>
        </p:nvGrpSpPr>
        <p:grpSpPr>
          <a:xfrm>
            <a:off x="6096000" y="633199"/>
            <a:ext cx="5870132" cy="5747281"/>
            <a:chOff x="6096000" y="633199"/>
            <a:chExt cx="5870132" cy="574728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D1D4EA-D01E-78C6-F8CB-329CA361AEA7}"/>
                    </a:ext>
                  </a:extLst>
                </p:cNvPr>
                <p:cNvSpPr txBox="1"/>
                <p:nvPr/>
              </p:nvSpPr>
              <p:spPr>
                <a:xfrm>
                  <a:off x="6591906" y="633199"/>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4" name="TextBox 3">
                  <a:extLst>
                    <a:ext uri="{FF2B5EF4-FFF2-40B4-BE49-F238E27FC236}">
                      <a16:creationId xmlns:a16="http://schemas.microsoft.com/office/drawing/2014/main" id="{9CD1D4EA-D01E-78C6-F8CB-329CA361AEA7}"/>
                    </a:ext>
                  </a:extLst>
                </p:cNvPr>
                <p:cNvSpPr txBox="1">
                  <a:spLocks noRot="1" noChangeAspect="1" noMove="1" noResize="1" noEditPoints="1" noAdjustHandles="1" noChangeArrowheads="1" noChangeShapeType="1" noTextEdit="1"/>
                </p:cNvSpPr>
                <p:nvPr/>
              </p:nvSpPr>
              <p:spPr>
                <a:xfrm>
                  <a:off x="6591906" y="633199"/>
                  <a:ext cx="502839" cy="427497"/>
                </a:xfrm>
                <a:prstGeom prst="rect">
                  <a:avLst/>
                </a:prstGeom>
                <a:blipFill>
                  <a:blip r:embed="rId4"/>
                  <a:stretch>
                    <a:fillRect b="-1142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2D8A011-694C-CED3-16BE-9BE255AA3EE2}"/>
                </a:ext>
              </a:extLst>
            </p:cNvPr>
            <p:cNvPicPr>
              <a:picLocks noChangeAspect="1"/>
            </p:cNvPicPr>
            <p:nvPr/>
          </p:nvPicPr>
          <p:blipFill rotWithShape="1">
            <a:blip r:embed="rId5"/>
            <a:srcRect t="366"/>
            <a:stretch/>
          </p:blipFill>
          <p:spPr>
            <a:xfrm>
              <a:off x="6096000" y="1169318"/>
              <a:ext cx="5514901" cy="521116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979F5E-6193-5EAF-C5F4-0B95F6A805DB}"/>
                    </a:ext>
                  </a:extLst>
                </p:cNvPr>
                <p:cNvSpPr txBox="1"/>
                <p:nvPr/>
              </p:nvSpPr>
              <p:spPr>
                <a:xfrm>
                  <a:off x="11546910"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6" name="TextBox 5">
                  <a:extLst>
                    <a:ext uri="{FF2B5EF4-FFF2-40B4-BE49-F238E27FC236}">
                      <a16:creationId xmlns:a16="http://schemas.microsoft.com/office/drawing/2014/main" id="{EE979F5E-6193-5EAF-C5F4-0B95F6A805DB}"/>
                    </a:ext>
                  </a:extLst>
                </p:cNvPr>
                <p:cNvSpPr txBox="1">
                  <a:spLocks noRot="1" noChangeAspect="1" noMove="1" noResize="1" noEditPoints="1" noAdjustHandles="1" noChangeArrowheads="1" noChangeShapeType="1" noTextEdit="1"/>
                </p:cNvSpPr>
                <p:nvPr/>
              </p:nvSpPr>
              <p:spPr>
                <a:xfrm>
                  <a:off x="11546910" y="5337084"/>
                  <a:ext cx="419222" cy="426991"/>
                </a:xfrm>
                <a:prstGeom prst="rect">
                  <a:avLst/>
                </a:prstGeom>
                <a:blipFill>
                  <a:blip r:embed="rId6"/>
                  <a:stretch>
                    <a:fillRect r="-7246" b="-11429"/>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8E065C3-48F1-054B-95D8-92AE890AD5F0}"/>
                </a:ext>
              </a:extLst>
            </p:cNvPr>
            <p:cNvCxnSpPr/>
            <p:nvPr/>
          </p:nvCxnSpPr>
          <p:spPr>
            <a:xfrm>
              <a:off x="6930189" y="1524000"/>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0443236-0BB7-8D44-F2BD-7D8E3FEE1F58}"/>
                </a:ext>
              </a:extLst>
            </p:cNvPr>
            <p:cNvCxnSpPr/>
            <p:nvPr/>
          </p:nvCxnSpPr>
          <p:spPr>
            <a:xfrm>
              <a:off x="6930189" y="1955531"/>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E0D9E518-FE65-CF3B-3477-82B7A2D5F074}"/>
                </a:ext>
              </a:extLst>
            </p:cNvPr>
            <p:cNvCxnSpPr/>
            <p:nvPr/>
          </p:nvCxnSpPr>
          <p:spPr>
            <a:xfrm>
              <a:off x="6930189" y="2369419"/>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C0C9463-9C3B-BC4F-53F0-454F789D0427}"/>
                </a:ext>
              </a:extLst>
            </p:cNvPr>
            <p:cNvCxnSpPr/>
            <p:nvPr/>
          </p:nvCxnSpPr>
          <p:spPr>
            <a:xfrm>
              <a:off x="6930189" y="5396440"/>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FED4155-2124-02D5-3718-EAD7E70455DF}"/>
                </a:ext>
              </a:extLst>
            </p:cNvPr>
            <p:cNvCxnSpPr/>
            <p:nvPr/>
          </p:nvCxnSpPr>
          <p:spPr>
            <a:xfrm>
              <a:off x="6930189" y="4958614"/>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9B2EE4D-463F-847B-38FD-61ADBC071527}"/>
                </a:ext>
              </a:extLst>
            </p:cNvPr>
            <p:cNvCxnSpPr/>
            <p:nvPr/>
          </p:nvCxnSpPr>
          <p:spPr>
            <a:xfrm>
              <a:off x="6930189" y="4554354"/>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D0ED899-DF39-7A86-3207-314C212660F3}"/>
                </a:ext>
              </a:extLst>
            </p:cNvPr>
            <p:cNvCxnSpPr/>
            <p:nvPr/>
          </p:nvCxnSpPr>
          <p:spPr>
            <a:xfrm>
              <a:off x="6930189" y="4130842"/>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8AE70BF-19A7-B64E-E57B-0C0B0EC06D7A}"/>
                </a:ext>
              </a:extLst>
            </p:cNvPr>
            <p:cNvCxnSpPr/>
            <p:nvPr/>
          </p:nvCxnSpPr>
          <p:spPr>
            <a:xfrm>
              <a:off x="6930189" y="3716956"/>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67BB5B9-2FE1-A487-5025-084A4C6D7206}"/>
                </a:ext>
              </a:extLst>
            </p:cNvPr>
            <p:cNvCxnSpPr/>
            <p:nvPr/>
          </p:nvCxnSpPr>
          <p:spPr>
            <a:xfrm>
              <a:off x="6930189" y="3254943"/>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1734022-92B6-C943-FFB2-F3A00600A626}"/>
                </a:ext>
              </a:extLst>
            </p:cNvPr>
            <p:cNvCxnSpPr/>
            <p:nvPr/>
          </p:nvCxnSpPr>
          <p:spPr>
            <a:xfrm>
              <a:off x="6930189" y="2831432"/>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BDC3F06-1F41-FF7E-2071-E16A10F31797}"/>
                </a:ext>
              </a:extLst>
            </p:cNvPr>
            <p:cNvCxnSpPr>
              <a:cxnSpLocks/>
            </p:cNvCxnSpPr>
            <p:nvPr/>
          </p:nvCxnSpPr>
          <p:spPr>
            <a:xfrm>
              <a:off x="7340770"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97A72C6-FF8B-D4A7-C9AC-740C7FC9E65F}"/>
                </a:ext>
              </a:extLst>
            </p:cNvPr>
            <p:cNvCxnSpPr>
              <a:cxnSpLocks/>
            </p:cNvCxnSpPr>
            <p:nvPr/>
          </p:nvCxnSpPr>
          <p:spPr>
            <a:xfrm>
              <a:off x="7714551"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A5BDBD1-EB7C-1D85-EA12-E62483289B21}"/>
                </a:ext>
              </a:extLst>
            </p:cNvPr>
            <p:cNvCxnSpPr>
              <a:cxnSpLocks/>
            </p:cNvCxnSpPr>
            <p:nvPr/>
          </p:nvCxnSpPr>
          <p:spPr>
            <a:xfrm>
              <a:off x="8166938"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EDC7004-9F08-481A-8855-EE2E96AFF220}"/>
                </a:ext>
              </a:extLst>
            </p:cNvPr>
            <p:cNvCxnSpPr>
              <a:cxnSpLocks/>
            </p:cNvCxnSpPr>
            <p:nvPr/>
          </p:nvCxnSpPr>
          <p:spPr>
            <a:xfrm>
              <a:off x="11083393"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DB5E0AE-BC76-3713-EB63-748978F6CD51}"/>
                </a:ext>
              </a:extLst>
            </p:cNvPr>
            <p:cNvCxnSpPr>
              <a:cxnSpLocks/>
            </p:cNvCxnSpPr>
            <p:nvPr/>
          </p:nvCxnSpPr>
          <p:spPr>
            <a:xfrm>
              <a:off x="8600075"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D33D70E-5AD8-B4C5-B262-76C3133C532D}"/>
                </a:ext>
              </a:extLst>
            </p:cNvPr>
            <p:cNvCxnSpPr>
              <a:cxnSpLocks/>
            </p:cNvCxnSpPr>
            <p:nvPr/>
          </p:nvCxnSpPr>
          <p:spPr>
            <a:xfrm>
              <a:off x="9013962"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488EF240-46C0-D538-F799-8ACC2AEF128F}"/>
                </a:ext>
              </a:extLst>
            </p:cNvPr>
            <p:cNvCxnSpPr>
              <a:cxnSpLocks/>
            </p:cNvCxnSpPr>
            <p:nvPr/>
          </p:nvCxnSpPr>
          <p:spPr>
            <a:xfrm>
              <a:off x="9418222"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D60137B-A13E-541A-D07C-B4A04C48FC7F}"/>
                </a:ext>
              </a:extLst>
            </p:cNvPr>
            <p:cNvCxnSpPr>
              <a:cxnSpLocks/>
            </p:cNvCxnSpPr>
            <p:nvPr/>
          </p:nvCxnSpPr>
          <p:spPr>
            <a:xfrm>
              <a:off x="9832109"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26DCC68-2AE6-669C-B1EB-CC4BA0DAFE0F}"/>
                </a:ext>
              </a:extLst>
            </p:cNvPr>
            <p:cNvCxnSpPr>
              <a:cxnSpLocks/>
            </p:cNvCxnSpPr>
            <p:nvPr/>
          </p:nvCxnSpPr>
          <p:spPr>
            <a:xfrm>
              <a:off x="10255620"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3EE2BC1-0368-9CDD-5A2F-162947C38B5D}"/>
                </a:ext>
              </a:extLst>
            </p:cNvPr>
            <p:cNvCxnSpPr>
              <a:cxnSpLocks/>
            </p:cNvCxnSpPr>
            <p:nvPr/>
          </p:nvCxnSpPr>
          <p:spPr>
            <a:xfrm>
              <a:off x="10659882" y="1169318"/>
              <a:ext cx="0" cy="4664946"/>
            </a:xfrm>
            <a:prstGeom prst="line">
              <a:avLst/>
            </a:prstGeom>
          </p:spPr>
          <p:style>
            <a:lnRef idx="1">
              <a:schemeClr val="dk1"/>
            </a:lnRef>
            <a:fillRef idx="0">
              <a:schemeClr val="dk1"/>
            </a:fillRef>
            <a:effectRef idx="0">
              <a:schemeClr val="dk1"/>
            </a:effectRef>
            <a:fontRef idx="minor">
              <a:schemeClr val="tx1"/>
            </a:fontRef>
          </p:style>
        </p:cxnSp>
      </p:grpSp>
      <p:sp>
        <p:nvSpPr>
          <p:cNvPr id="19" name="Oval 18">
            <a:extLst>
              <a:ext uri="{FF2B5EF4-FFF2-40B4-BE49-F238E27FC236}">
                <a16:creationId xmlns:a16="http://schemas.microsoft.com/office/drawing/2014/main" id="{4EFBD5DC-E79E-58C3-2367-01983896E0DF}"/>
              </a:ext>
            </a:extLst>
          </p:cNvPr>
          <p:cNvSpPr/>
          <p:nvPr/>
        </p:nvSpPr>
        <p:spPr>
          <a:xfrm>
            <a:off x="7685111" y="5362874"/>
            <a:ext cx="72000" cy="72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A2CC1CB-6D12-EA02-25F1-15D8A5342D3F}"/>
              </a:ext>
            </a:extLst>
          </p:cNvPr>
          <p:cNvSpPr/>
          <p:nvPr/>
        </p:nvSpPr>
        <p:spPr>
          <a:xfrm>
            <a:off x="9800923" y="4094842"/>
            <a:ext cx="72000" cy="72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1E29724-97DC-6630-4FD6-C131D8C561C9}"/>
                  </a:ext>
                </a:extLst>
              </p:cNvPr>
              <p:cNvSpPr txBox="1"/>
              <p:nvPr/>
            </p:nvSpPr>
            <p:spPr>
              <a:xfrm>
                <a:off x="7114229" y="5164194"/>
                <a:ext cx="491685" cy="475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solidFill>
                                <a:schemeClr val="tx1"/>
                              </a:solidFill>
                              <a:latin typeface="Cambria Math" panose="02040503050406030204" pitchFamily="18" charset="0"/>
                            </a:rPr>
                          </m:ctrlPr>
                        </m:dPr>
                        <m:e>
                          <m:m>
                            <m:mPr>
                              <m:mcs>
                                <m:mc>
                                  <m:mcPr>
                                    <m:count m:val="1"/>
                                    <m:mcJc m:val="center"/>
                                  </m:mcPr>
                                </m:mc>
                              </m:mcs>
                              <m:ctrlPr>
                                <a:rPr lang="en-IN" i="1">
                                  <a:solidFill>
                                    <a:schemeClr val="tx1"/>
                                  </a:solidFill>
                                  <a:latin typeface="Cambria Math" panose="02040503050406030204" pitchFamily="18" charset="0"/>
                                </a:rPr>
                              </m:ctrlPr>
                            </m:mPr>
                            <m:mr>
                              <m:e>
                                <m:sSub>
                                  <m:sSubPr>
                                    <m:ctrlPr>
                                      <a:rPr lang="en-IN" i="1">
                                        <a:solidFill>
                                          <a:schemeClr val="tx1"/>
                                        </a:solidFill>
                                        <a:latin typeface="Cambria Math" panose="02040503050406030204" pitchFamily="18" charset="0"/>
                                      </a:rPr>
                                    </m:ctrlPr>
                                  </m:sSubPr>
                                  <m:e>
                                    <m:r>
                                      <m:rPr>
                                        <m:brk m:alnAt="7"/>
                                      </m:rP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𝑎</m:t>
                                    </m:r>
                                    <m:r>
                                      <m:rPr>
                                        <m:brk m:alnAt="7"/>
                                      </m:rPr>
                                      <a:rPr lang="en-IN" i="1">
                                        <a:solidFill>
                                          <a:schemeClr val="tx1"/>
                                        </a:solidFill>
                                        <a:latin typeface="Cambria Math" panose="02040503050406030204" pitchFamily="18" charset="0"/>
                                      </a:rPr>
                                      <m:t>1</m:t>
                                    </m:r>
                                  </m:sub>
                                </m:sSub>
                              </m:e>
                            </m:mr>
                            <m:m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𝑎</m:t>
                                    </m:r>
                                    <m:r>
                                      <a:rPr lang="en-IN" i="1">
                                        <a:solidFill>
                                          <a:schemeClr val="tx1"/>
                                        </a:solidFill>
                                        <a:latin typeface="Cambria Math" panose="02040503050406030204" pitchFamily="18" charset="0"/>
                                      </a:rPr>
                                      <m:t>2</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E1E29724-97DC-6630-4FD6-C131D8C561C9}"/>
                  </a:ext>
                </a:extLst>
              </p:cNvPr>
              <p:cNvSpPr txBox="1">
                <a:spLocks noRot="1" noChangeAspect="1" noMove="1" noResize="1" noEditPoints="1" noAdjustHandles="1" noChangeArrowheads="1" noChangeShapeType="1" noTextEdit="1"/>
              </p:cNvSpPr>
              <p:nvPr/>
            </p:nvSpPr>
            <p:spPr>
              <a:xfrm>
                <a:off x="7114229" y="5164194"/>
                <a:ext cx="491685" cy="47577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FBFD8D7-B7F0-22E9-6A25-23F8A493DF3C}"/>
                  </a:ext>
                </a:extLst>
              </p:cNvPr>
              <p:cNvSpPr txBox="1"/>
              <p:nvPr/>
            </p:nvSpPr>
            <p:spPr>
              <a:xfrm>
                <a:off x="9760176" y="3646942"/>
                <a:ext cx="604082" cy="475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solidFill>
                                <a:schemeClr val="tx1"/>
                              </a:solidFill>
                              <a:latin typeface="Cambria Math" panose="02040503050406030204" pitchFamily="18" charset="0"/>
                            </a:rPr>
                          </m:ctrlPr>
                        </m:dPr>
                        <m:e>
                          <m:m>
                            <m:mPr>
                              <m:mcs>
                                <m:mc>
                                  <m:mcPr>
                                    <m:count m:val="1"/>
                                    <m:mcJc m:val="center"/>
                                  </m:mcPr>
                                </m:mc>
                              </m:mcs>
                              <m:ctrlPr>
                                <a:rPr lang="en-IN" i="1">
                                  <a:solidFill>
                                    <a:schemeClr val="tx1"/>
                                  </a:solidFill>
                                  <a:latin typeface="Cambria Math" panose="02040503050406030204" pitchFamily="18" charset="0"/>
                                </a:rPr>
                              </m:ctrlPr>
                            </m:mPr>
                            <m:mr>
                              <m:e>
                                <m:sSub>
                                  <m:sSubPr>
                                    <m:ctrlPr>
                                      <a:rPr lang="en-IN" i="1">
                                        <a:solidFill>
                                          <a:schemeClr val="tx1"/>
                                        </a:solidFill>
                                        <a:latin typeface="Cambria Math" panose="02040503050406030204" pitchFamily="18" charset="0"/>
                                      </a:rPr>
                                    </m:ctrlPr>
                                  </m:sSubPr>
                                  <m:e>
                                    <m:r>
                                      <m:rPr>
                                        <m:brk m:alnAt="7"/>
                                      </m:rP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𝑏</m:t>
                                    </m:r>
                                    <m:r>
                                      <m:rPr>
                                        <m:brk m:alnAt="7"/>
                                      </m:rPr>
                                      <a:rPr lang="en-IN" i="1">
                                        <a:solidFill>
                                          <a:schemeClr val="tx1"/>
                                        </a:solidFill>
                                        <a:latin typeface="Cambria Math" panose="02040503050406030204" pitchFamily="18" charset="0"/>
                                      </a:rPr>
                                      <m:t>1</m:t>
                                    </m:r>
                                  </m:sub>
                                </m:sSub>
                              </m:e>
                            </m:mr>
                            <m:m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𝑏</m:t>
                                    </m:r>
                                    <m:r>
                                      <a:rPr lang="en-IN" i="1">
                                        <a:solidFill>
                                          <a:schemeClr val="tx1"/>
                                        </a:solidFill>
                                        <a:latin typeface="Cambria Math" panose="02040503050406030204" pitchFamily="18" charset="0"/>
                                      </a:rPr>
                                      <m:t>2</m:t>
                                    </m:r>
                                  </m:sub>
                                </m:sSub>
                              </m:e>
                            </m:mr>
                          </m:m>
                        </m:e>
                      </m:d>
                    </m:oMath>
                  </m:oMathPara>
                </a14:m>
                <a:endParaRPr lang="en-US" dirty="0"/>
              </a:p>
            </p:txBody>
          </p:sp>
        </mc:Choice>
        <mc:Fallback xmlns="">
          <p:sp>
            <p:nvSpPr>
              <p:cNvPr id="37" name="TextBox 36">
                <a:extLst>
                  <a:ext uri="{FF2B5EF4-FFF2-40B4-BE49-F238E27FC236}">
                    <a16:creationId xmlns:a16="http://schemas.microsoft.com/office/drawing/2014/main" id="{5FBFD8D7-B7F0-22E9-6A25-23F8A493DF3C}"/>
                  </a:ext>
                </a:extLst>
              </p:cNvPr>
              <p:cNvSpPr txBox="1">
                <a:spLocks noRot="1" noChangeAspect="1" noMove="1" noResize="1" noEditPoints="1" noAdjustHandles="1" noChangeArrowheads="1" noChangeShapeType="1" noTextEdit="1"/>
              </p:cNvSpPr>
              <p:nvPr/>
            </p:nvSpPr>
            <p:spPr>
              <a:xfrm>
                <a:off x="9760176" y="3646942"/>
                <a:ext cx="604082" cy="475771"/>
              </a:xfrm>
              <a:prstGeom prst="rect">
                <a:avLst/>
              </a:prstGeom>
              <a:blipFill>
                <a:blip r:embed="rId8"/>
                <a:stretch>
                  <a:fillRect/>
                </a:stretch>
              </a:blipFill>
            </p:spPr>
            <p:txBody>
              <a:bodyPr/>
              <a:lstStyle/>
              <a:p>
                <a:r>
                  <a:rPr lang="en-IN">
                    <a:noFill/>
                  </a:rPr>
                  <a:t> </a:t>
                </a:r>
              </a:p>
            </p:txBody>
          </p:sp>
        </mc:Fallback>
      </mc:AlternateContent>
      <p:cxnSp>
        <p:nvCxnSpPr>
          <p:cNvPr id="35" name="Straight Connector 34">
            <a:extLst>
              <a:ext uri="{FF2B5EF4-FFF2-40B4-BE49-F238E27FC236}">
                <a16:creationId xmlns:a16="http://schemas.microsoft.com/office/drawing/2014/main" id="{E194D83D-AFD3-B51D-8AB5-933B99311B2F}"/>
              </a:ext>
            </a:extLst>
          </p:cNvPr>
          <p:cNvCxnSpPr>
            <a:cxnSpLocks/>
            <a:stCxn id="31" idx="4"/>
          </p:cNvCxnSpPr>
          <p:nvPr/>
        </p:nvCxnSpPr>
        <p:spPr>
          <a:xfrm flipH="1">
            <a:off x="9832109" y="4166842"/>
            <a:ext cx="4814" cy="1215282"/>
          </a:xfrm>
          <a:prstGeom prst="line">
            <a:avLst/>
          </a:prstGeom>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896DD779-7598-19C9-8CB0-282DD874D092}"/>
              </a:ext>
            </a:extLst>
          </p:cNvPr>
          <p:cNvCxnSpPr>
            <a:cxnSpLocks/>
          </p:cNvCxnSpPr>
          <p:nvPr/>
        </p:nvCxnSpPr>
        <p:spPr>
          <a:xfrm>
            <a:off x="7764282" y="5396440"/>
            <a:ext cx="2077452" cy="1846"/>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7504877-19A1-683C-8053-062DA7320EDF}"/>
                  </a:ext>
                </a:extLst>
              </p:cNvPr>
              <p:cNvSpPr txBox="1"/>
              <p:nvPr/>
            </p:nvSpPr>
            <p:spPr>
              <a:xfrm>
                <a:off x="9785756" y="4568668"/>
                <a:ext cx="106672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solidFill>
                            <a:schemeClr val="tx1"/>
                          </a:solidFill>
                          <a:latin typeface="Cambria Math" panose="02040503050406030204" pitchFamily="18" charset="0"/>
                        </a:rPr>
                        <m:t>|</m:t>
                      </m:r>
                      <m:sSub>
                        <m:sSubPr>
                          <m:ctrlPr>
                            <a:rPr lang="en-IN" b="0" i="1" smtClean="0">
                              <a:solidFill>
                                <a:schemeClr val="tx1"/>
                              </a:solidFill>
                              <a:latin typeface="Cambria Math" panose="02040503050406030204" pitchFamily="18" charset="0"/>
                            </a:rPr>
                          </m:ctrlPr>
                        </m:sSubPr>
                        <m:e>
                          <m:r>
                            <a:rPr lang="en-IN"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𝑏</m:t>
                          </m:r>
                          <m:r>
                            <a:rPr lang="en-IN" b="0" i="1" smtClean="0">
                              <a:solidFill>
                                <a:schemeClr val="tx1"/>
                              </a:solidFill>
                              <a:latin typeface="Cambria Math" panose="02040503050406030204" pitchFamily="18" charset="0"/>
                            </a:rPr>
                            <m:t>2</m:t>
                          </m:r>
                        </m:sub>
                      </m:sSub>
                      <m:r>
                        <a:rPr lang="en-IN" b="0" i="1" smtClean="0">
                          <a:solidFill>
                            <a:schemeClr val="tx1"/>
                          </a:solidFill>
                          <a:latin typeface="Cambria Math" panose="02040503050406030204" pitchFamily="18" charset="0"/>
                        </a:rPr>
                        <m:t>−</m:t>
                      </m:r>
                      <m:sSub>
                        <m:sSubPr>
                          <m:ctrlPr>
                            <a:rPr lang="en-IN" b="0" i="1" smtClean="0">
                              <a:solidFill>
                                <a:schemeClr val="tx1"/>
                              </a:solidFill>
                              <a:latin typeface="Cambria Math" panose="02040503050406030204" pitchFamily="18" charset="0"/>
                            </a:rPr>
                          </m:ctrlPr>
                        </m:sSubPr>
                        <m:e>
                          <m:r>
                            <a:rPr lang="en-IN"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𝑎</m:t>
                          </m:r>
                          <m:r>
                            <a:rPr lang="en-IN" b="0" i="1" smtClean="0">
                              <a:solidFill>
                                <a:schemeClr val="tx1"/>
                              </a:solidFill>
                              <a:latin typeface="Cambria Math" panose="02040503050406030204" pitchFamily="18" charset="0"/>
                            </a:rPr>
                            <m:t>2</m:t>
                          </m:r>
                        </m:sub>
                      </m:sSub>
                      <m:r>
                        <a:rPr lang="en-IN" b="0" i="1" smtClean="0">
                          <a:solidFill>
                            <a:schemeClr val="tx1"/>
                          </a:solidFill>
                          <a:latin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37504877-19A1-683C-8053-062DA7320EDF}"/>
                  </a:ext>
                </a:extLst>
              </p:cNvPr>
              <p:cNvSpPr txBox="1">
                <a:spLocks noRot="1" noChangeAspect="1" noMove="1" noResize="1" noEditPoints="1" noAdjustHandles="1" noChangeArrowheads="1" noChangeShapeType="1" noTextEdit="1"/>
              </p:cNvSpPr>
              <p:nvPr/>
            </p:nvSpPr>
            <p:spPr>
              <a:xfrm>
                <a:off x="9785756" y="4568668"/>
                <a:ext cx="1066726" cy="307777"/>
              </a:xfrm>
              <a:prstGeom prst="rect">
                <a:avLst/>
              </a:prstGeom>
              <a:blipFill>
                <a:blip r:embed="rId9"/>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777ECD9-2A7C-449A-54A5-D743D1F0E39F}"/>
                  </a:ext>
                </a:extLst>
              </p:cNvPr>
              <p:cNvSpPr txBox="1"/>
              <p:nvPr/>
            </p:nvSpPr>
            <p:spPr>
              <a:xfrm>
                <a:off x="8483006" y="5382124"/>
                <a:ext cx="106672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solidFill>
                            <a:schemeClr val="tx1"/>
                          </a:solidFill>
                          <a:latin typeface="Cambria Math" panose="02040503050406030204" pitchFamily="18" charset="0"/>
                        </a:rPr>
                        <m:t>|</m:t>
                      </m:r>
                      <m:sSub>
                        <m:sSubPr>
                          <m:ctrlPr>
                            <a:rPr lang="en-IN" b="0" i="1" smtClean="0">
                              <a:solidFill>
                                <a:schemeClr val="tx1"/>
                              </a:solidFill>
                              <a:latin typeface="Cambria Math" panose="02040503050406030204" pitchFamily="18" charset="0"/>
                            </a:rPr>
                          </m:ctrlPr>
                        </m:sSubPr>
                        <m:e>
                          <m:r>
                            <a:rPr lang="en-IN"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𝑏</m:t>
                          </m:r>
                          <m:r>
                            <a:rPr lang="en-IN" b="0" i="1" smtClean="0">
                              <a:solidFill>
                                <a:schemeClr val="tx1"/>
                              </a:solidFill>
                              <a:latin typeface="Cambria Math" panose="02040503050406030204" pitchFamily="18" charset="0"/>
                            </a:rPr>
                            <m:t>1</m:t>
                          </m:r>
                        </m:sub>
                      </m:sSub>
                      <m:r>
                        <a:rPr lang="en-IN" b="0" i="1" smtClean="0">
                          <a:solidFill>
                            <a:schemeClr val="tx1"/>
                          </a:solidFill>
                          <a:latin typeface="Cambria Math" panose="02040503050406030204" pitchFamily="18" charset="0"/>
                        </a:rPr>
                        <m:t>−</m:t>
                      </m:r>
                      <m:sSub>
                        <m:sSubPr>
                          <m:ctrlPr>
                            <a:rPr lang="en-IN" b="0" i="1" smtClean="0">
                              <a:solidFill>
                                <a:schemeClr val="tx1"/>
                              </a:solidFill>
                              <a:latin typeface="Cambria Math" panose="02040503050406030204" pitchFamily="18" charset="0"/>
                            </a:rPr>
                          </m:ctrlPr>
                        </m:sSubPr>
                        <m:e>
                          <m:r>
                            <a:rPr lang="en-IN"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𝑎</m:t>
                          </m:r>
                          <m:r>
                            <a:rPr lang="en-IN" b="0" i="1" smtClean="0">
                              <a:solidFill>
                                <a:schemeClr val="tx1"/>
                              </a:solidFill>
                              <a:latin typeface="Cambria Math" panose="02040503050406030204" pitchFamily="18" charset="0"/>
                            </a:rPr>
                            <m:t>1</m:t>
                          </m:r>
                        </m:sub>
                      </m:sSub>
                      <m:r>
                        <a:rPr lang="en-IN" b="0" i="1" smtClean="0">
                          <a:solidFill>
                            <a:schemeClr val="tx1"/>
                          </a:solidFill>
                          <a:latin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7777ECD9-2A7C-449A-54A5-D743D1F0E39F}"/>
                  </a:ext>
                </a:extLst>
              </p:cNvPr>
              <p:cNvSpPr txBox="1">
                <a:spLocks noRot="1" noChangeAspect="1" noMove="1" noResize="1" noEditPoints="1" noAdjustHandles="1" noChangeArrowheads="1" noChangeShapeType="1" noTextEdit="1"/>
              </p:cNvSpPr>
              <p:nvPr/>
            </p:nvSpPr>
            <p:spPr>
              <a:xfrm>
                <a:off x="8483006" y="5382124"/>
                <a:ext cx="1066726" cy="307777"/>
              </a:xfrm>
              <a:prstGeom prst="rect">
                <a:avLst/>
              </a:prstGeom>
              <a:blipFill>
                <a:blip r:embed="rId10"/>
                <a:stretch>
                  <a:fillRect b="-10000"/>
                </a:stretch>
              </a:blipFill>
            </p:spPr>
            <p:txBody>
              <a:bodyPr/>
              <a:lstStyle/>
              <a:p>
                <a:r>
                  <a:rPr lang="en-IN">
                    <a:noFill/>
                  </a:rPr>
                  <a:t> </a:t>
                </a:r>
              </a:p>
            </p:txBody>
          </p:sp>
        </mc:Fallback>
      </mc:AlternateContent>
      <p:sp>
        <p:nvSpPr>
          <p:cNvPr id="42" name="TextBox 41">
            <a:extLst>
              <a:ext uri="{FF2B5EF4-FFF2-40B4-BE49-F238E27FC236}">
                <a16:creationId xmlns:a16="http://schemas.microsoft.com/office/drawing/2014/main" id="{0E483298-AF82-6A5D-2504-DF5C329C0E72}"/>
              </a:ext>
            </a:extLst>
          </p:cNvPr>
          <p:cNvSpPr txBox="1"/>
          <p:nvPr/>
        </p:nvSpPr>
        <p:spPr>
          <a:xfrm>
            <a:off x="1840627" y="5764075"/>
            <a:ext cx="4205154" cy="738664"/>
          </a:xfrm>
          <a:prstGeom prst="rect">
            <a:avLst/>
          </a:prstGeom>
          <a:noFill/>
        </p:spPr>
        <p:txBody>
          <a:bodyPr wrap="square" rtlCol="0">
            <a:spAutoFit/>
          </a:bodyPr>
          <a:lstStyle/>
          <a:p>
            <a:r>
              <a:rPr lang="en-IN" dirty="0"/>
              <a:t>Ref: </a:t>
            </a:r>
            <a:r>
              <a:rPr lang="en-US" dirty="0">
                <a:hlinkClick r:id="rId11"/>
              </a:rPr>
              <a:t>The Surprising Behaviour of Distance Metrics in High Dimensions | by </a:t>
            </a:r>
            <a:r>
              <a:rPr lang="en-US" dirty="0" err="1">
                <a:hlinkClick r:id="rId11"/>
              </a:rPr>
              <a:t>z_ai</a:t>
            </a:r>
            <a:r>
              <a:rPr lang="en-US" dirty="0">
                <a:hlinkClick r:id="rId11"/>
              </a:rPr>
              <a:t> | Towards Data Science</a:t>
            </a:r>
            <a:endParaRPr lang="en-US" dirty="0"/>
          </a:p>
        </p:txBody>
      </p:sp>
    </p:spTree>
    <p:extLst>
      <p:ext uri="{BB962C8B-B14F-4D97-AF65-F5344CB8AC3E}">
        <p14:creationId xmlns:p14="http://schemas.microsoft.com/office/powerpoint/2010/main" val="358802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8">
                                            <p:txEl>
                                              <p:pRg st="2" end="2"/>
                                            </p:txEl>
                                          </p:spTgt>
                                        </p:tgtEl>
                                        <p:attrNameLst>
                                          <p:attrName>style.visibility</p:attrName>
                                        </p:attrNameLst>
                                      </p:cBhvr>
                                      <p:to>
                                        <p:strVal val="visible"/>
                                      </p:to>
                                    </p:set>
                                    <p:animEffect transition="in" filter="fade">
                                      <p:cBhvr>
                                        <p:cTn id="21" dur="500"/>
                                        <p:tgtEl>
                                          <p:spTgt spid="128">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8">
                                            <p:txEl>
                                              <p:pRg st="3" end="3"/>
                                            </p:txEl>
                                          </p:spTgt>
                                        </p:tgtEl>
                                        <p:attrNameLst>
                                          <p:attrName>style.visibility</p:attrName>
                                        </p:attrNameLst>
                                      </p:cBhvr>
                                      <p:to>
                                        <p:strVal val="visible"/>
                                      </p:to>
                                    </p:set>
                                    <p:animEffect transition="in" filter="fade">
                                      <p:cBhvr>
                                        <p:cTn id="24" dur="500"/>
                                        <p:tgtEl>
                                          <p:spTgt spid="128">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8">
                                            <p:txEl>
                                              <p:pRg st="4" end="4"/>
                                            </p:txEl>
                                          </p:spTgt>
                                        </p:tgtEl>
                                        <p:attrNameLst>
                                          <p:attrName>style.visibility</p:attrName>
                                        </p:attrNameLst>
                                      </p:cBhvr>
                                      <p:to>
                                        <p:strVal val="visible"/>
                                      </p:to>
                                    </p:set>
                                    <p:animEffect transition="in" filter="fade">
                                      <p:cBhvr>
                                        <p:cTn id="43" dur="500"/>
                                        <p:tgtEl>
                                          <p:spTgt spid="128">
                                            <p:txEl>
                                              <p:pRg st="4" end="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28">
                                            <p:txEl>
                                              <p:pRg st="5" end="5"/>
                                            </p:txEl>
                                          </p:spTgt>
                                        </p:tgtEl>
                                        <p:attrNameLst>
                                          <p:attrName>style.visibility</p:attrName>
                                        </p:attrNameLst>
                                      </p:cBhvr>
                                      <p:to>
                                        <p:strVal val="visible"/>
                                      </p:to>
                                    </p:set>
                                    <p:animEffect transition="in" filter="fade">
                                      <p:cBhvr>
                                        <p:cTn id="46" dur="500"/>
                                        <p:tgtEl>
                                          <p:spTgt spid="128">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8">
                                            <p:txEl>
                                              <p:pRg st="6" end="6"/>
                                            </p:txEl>
                                          </p:spTgt>
                                        </p:tgtEl>
                                        <p:attrNameLst>
                                          <p:attrName>style.visibility</p:attrName>
                                        </p:attrNameLst>
                                      </p:cBhvr>
                                      <p:to>
                                        <p:strVal val="visible"/>
                                      </p:to>
                                    </p:set>
                                    <p:animEffect transition="in" filter="fade">
                                      <p:cBhvr>
                                        <p:cTn id="51" dur="500"/>
                                        <p:tgtEl>
                                          <p:spTgt spid="128">
                                            <p:txEl>
                                              <p:pRg st="6" end="6"/>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P spid="36" grpId="0"/>
      <p:bldP spid="37" grpId="0"/>
      <p:bldP spid="44" grpId="0"/>
      <p:bldP spid="45" grpId="0"/>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Euclidian Distance</a:t>
            </a:r>
            <a:endParaRPr dirty="0"/>
          </a:p>
        </p:txBody>
      </p:sp>
      <mc:AlternateContent xmlns:mc="http://schemas.openxmlformats.org/markup-compatibility/2006" xmlns:a14="http://schemas.microsoft.com/office/drawing/2010/main">
        <mc:Choice Requires="a14">
          <p:sp>
            <p:nvSpPr>
              <p:cNvPr id="128" name="Google Shape;128;p4"/>
              <p:cNvSpPr txBox="1">
                <a:spLocks noGrp="1"/>
              </p:cNvSpPr>
              <p:nvPr>
                <p:ph type="body" idx="1"/>
              </p:nvPr>
            </p:nvSpPr>
            <p:spPr>
              <a:xfrm>
                <a:off x="470483" y="1547788"/>
                <a:ext cx="5516880" cy="3789296"/>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Arial" panose="020B0604020202020204" pitchFamily="34" charset="0"/>
                  <a:buChar char="•"/>
                </a:pPr>
                <a:r>
                  <a:rPr lang="en-IN" sz="2400" dirty="0">
                    <a:solidFill>
                      <a:schemeClr val="tx1"/>
                    </a:solidFill>
                  </a:rPr>
                  <a:t>One of the most popular distance metrics</a:t>
                </a:r>
              </a:p>
              <a:p>
                <a:pPr indent="-457200">
                  <a:lnSpc>
                    <a:spcPct val="100000"/>
                  </a:lnSpc>
                  <a:spcBef>
                    <a:spcPts val="0"/>
                  </a:spcBef>
                  <a:buSzPts val="2240"/>
                  <a:buFont typeface="Arial" panose="020B0604020202020204" pitchFamily="34" charset="0"/>
                  <a:buChar char="•"/>
                </a:pPr>
                <a:r>
                  <a:rPr lang="en-IN" sz="2400" dirty="0">
                    <a:solidFill>
                      <a:schemeClr val="tx1"/>
                    </a:solidFill>
                  </a:rPr>
                  <a:t>Euclidian distance (L2 norm) is given by:</a:t>
                </a:r>
              </a:p>
              <a:p>
                <a:pPr marL="0" indent="0">
                  <a:lnSpc>
                    <a:spcPct val="100000"/>
                  </a:lnSpc>
                  <a:spcBef>
                    <a:spcPts val="0"/>
                  </a:spcBef>
                  <a:buSzPts val="2240"/>
                  <a:buNone/>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𝑑</m:t>
                      </m:r>
                      <m:r>
                        <a:rPr lang="en-IN" sz="2400" b="0" i="1" smtClean="0">
                          <a:solidFill>
                            <a:schemeClr val="tx1"/>
                          </a:solidFill>
                          <a:latin typeface="Cambria Math" panose="02040503050406030204" pitchFamily="18" charset="0"/>
                        </a:rPr>
                        <m:t>=</m:t>
                      </m:r>
                      <m:rad>
                        <m:radPr>
                          <m:degHide m:val="on"/>
                          <m:ctrlPr>
                            <a:rPr lang="en-IN" sz="2400" b="0" i="1" smtClean="0">
                              <a:solidFill>
                                <a:schemeClr val="tx1"/>
                              </a:solidFill>
                              <a:latin typeface="Cambria Math" panose="02040503050406030204" pitchFamily="18" charset="0"/>
                            </a:rPr>
                          </m:ctrlPr>
                        </m:radPr>
                        <m:deg/>
                        <m:e>
                          <m:sSup>
                            <m:sSupPr>
                              <m:ctrlPr>
                                <a:rPr lang="en-IN" sz="2400" b="0" i="1" smtClean="0">
                                  <a:solidFill>
                                    <a:schemeClr val="tx1"/>
                                  </a:solidFill>
                                  <a:latin typeface="Cambria Math" panose="02040503050406030204" pitchFamily="18" charset="0"/>
                                </a:rPr>
                              </m:ctrlPr>
                            </m:sSupPr>
                            <m:e>
                              <m:d>
                                <m:dPr>
                                  <m:ctrlPr>
                                    <a:rPr lang="en-IN" sz="2400" b="0" i="1" smtClean="0">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IN" sz="2400" i="1">
                                          <a:solidFill>
                                            <a:schemeClr val="tx1"/>
                                          </a:solidFill>
                                          <a:latin typeface="Cambria Math" panose="02040503050406030204" pitchFamily="18" charset="0"/>
                                        </a:rPr>
                                        <m:t>2</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a:rPr lang="en-IN" sz="2400" i="1">
                                          <a:solidFill>
                                            <a:schemeClr val="tx1"/>
                                          </a:solidFill>
                                          <a:latin typeface="Cambria Math" panose="02040503050406030204" pitchFamily="18" charset="0"/>
                                        </a:rPr>
                                        <m:t>2</m:t>
                                      </m:r>
                                    </m:sub>
                                  </m:sSub>
                                </m:e>
                              </m:d>
                            </m:e>
                            <m:sup>
                              <m:r>
                                <a:rPr lang="en-IN" sz="2400" b="0" i="1" smtClean="0">
                                  <a:solidFill>
                                    <a:schemeClr val="tx1"/>
                                  </a:solidFill>
                                  <a:latin typeface="Cambria Math" panose="02040503050406030204" pitchFamily="18" charset="0"/>
                                </a:rPr>
                                <m:t>2</m:t>
                              </m:r>
                            </m:sup>
                          </m:sSup>
                          <m:r>
                            <a:rPr lang="en-IN" sz="2400" b="0" i="1" smtClean="0">
                              <a:solidFill>
                                <a:schemeClr val="tx1"/>
                              </a:solidFill>
                              <a:latin typeface="Cambria Math" panose="02040503050406030204" pitchFamily="18" charset="0"/>
                            </a:rPr>
                            <m:t>+</m:t>
                          </m:r>
                          <m:sSup>
                            <m:sSupPr>
                              <m:ctrlPr>
                                <a:rPr lang="en-IN" sz="2400" b="0" i="1" smtClean="0">
                                  <a:solidFill>
                                    <a:schemeClr val="tx1"/>
                                  </a:solidFill>
                                  <a:latin typeface="Cambria Math" panose="02040503050406030204" pitchFamily="18" charset="0"/>
                                </a:rPr>
                              </m:ctrlPr>
                            </m:sSupPr>
                            <m:e>
                              <m:d>
                                <m:dPr>
                                  <m:ctrlPr>
                                    <a:rPr lang="en-IN" sz="2400" b="0" i="1" smtClean="0">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IN" sz="2400" i="1">
                                          <a:solidFill>
                                            <a:schemeClr val="tx1"/>
                                          </a:solidFill>
                                          <a:latin typeface="Cambria Math" panose="02040503050406030204" pitchFamily="18" charset="0"/>
                                        </a:rPr>
                                        <m:t>1</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a:rPr lang="en-IN" sz="2400" i="1">
                                          <a:solidFill>
                                            <a:schemeClr val="tx1"/>
                                          </a:solidFill>
                                          <a:latin typeface="Cambria Math" panose="02040503050406030204" pitchFamily="18" charset="0"/>
                                        </a:rPr>
                                        <m:t>1</m:t>
                                      </m:r>
                                    </m:sub>
                                  </m:sSub>
                                </m:e>
                              </m:d>
                            </m:e>
                            <m:sup>
                              <m:r>
                                <a:rPr lang="en-IN" sz="2400" b="0" i="1" smtClean="0">
                                  <a:solidFill>
                                    <a:schemeClr val="tx1"/>
                                  </a:solidFill>
                                  <a:latin typeface="Cambria Math" panose="02040503050406030204" pitchFamily="18" charset="0"/>
                                </a:rPr>
                                <m:t>2</m:t>
                              </m:r>
                            </m:sup>
                          </m:sSup>
                        </m:e>
                      </m:rad>
                    </m:oMath>
                  </m:oMathPara>
                </a14:m>
                <a:endParaRPr lang="en-IN" sz="2400" dirty="0">
                  <a:solidFill>
                    <a:schemeClr val="tx1"/>
                  </a:solidFill>
                </a:endParaRPr>
              </a:p>
              <a:p>
                <a:pPr indent="-457200">
                  <a:lnSpc>
                    <a:spcPct val="100000"/>
                  </a:lnSpc>
                  <a:spcBef>
                    <a:spcPts val="0"/>
                  </a:spcBef>
                  <a:buSzPts val="2240"/>
                  <a:buFont typeface="Arial" panose="020B0604020202020204" pitchFamily="34" charset="0"/>
                  <a:buChar char="•"/>
                </a:pPr>
                <a:r>
                  <a:rPr lang="en-IN" sz="2400" dirty="0">
                    <a:solidFill>
                      <a:schemeClr val="tx1"/>
                    </a:solidFill>
                  </a:rPr>
                  <a:t>Gives the geometric distance between two points in the vector space</a:t>
                </a:r>
              </a:p>
              <a:p>
                <a:pPr indent="-457200">
                  <a:lnSpc>
                    <a:spcPct val="100000"/>
                  </a:lnSpc>
                  <a:spcBef>
                    <a:spcPts val="0"/>
                  </a:spcBef>
                  <a:buSzPts val="2240"/>
                  <a:buFont typeface="Arial" panose="020B0604020202020204" pitchFamily="34" charset="0"/>
                  <a:buChar char="•"/>
                </a:pPr>
                <a:r>
                  <a:rPr lang="en-IN" sz="2400" dirty="0">
                    <a:solidFill>
                      <a:schemeClr val="tx1"/>
                    </a:solidFill>
                  </a:rPr>
                  <a:t>Not recommended for high dimensional data</a:t>
                </a:r>
              </a:p>
              <a:p>
                <a:pPr marL="0" indent="0">
                  <a:lnSpc>
                    <a:spcPct val="100000"/>
                  </a:lnSpc>
                  <a:spcBef>
                    <a:spcPts val="0"/>
                  </a:spcBef>
                  <a:buSzPts val="2240"/>
                  <a:buNone/>
                </a:pPr>
                <a:endParaRPr sz="2400" dirty="0">
                  <a:solidFill>
                    <a:schemeClr val="tx1"/>
                  </a:solidFill>
                </a:endParaRPr>
              </a:p>
            </p:txBody>
          </p:sp>
        </mc:Choice>
        <mc:Fallback xmlns="">
          <p:sp>
            <p:nvSpPr>
              <p:cNvPr id="128" name="Google Shape;128;p4"/>
              <p:cNvSpPr txBox="1">
                <a:spLocks noGrp="1" noRot="1" noChangeAspect="1" noMove="1" noResize="1" noEditPoints="1" noAdjustHandles="1" noChangeArrowheads="1" noChangeShapeType="1" noTextEdit="1"/>
              </p:cNvSpPr>
              <p:nvPr>
                <p:ph type="body" idx="1"/>
              </p:nvPr>
            </p:nvSpPr>
            <p:spPr>
              <a:xfrm>
                <a:off x="470483" y="1547788"/>
                <a:ext cx="5516880" cy="3789296"/>
              </a:xfrm>
              <a:prstGeom prst="rect">
                <a:avLst/>
              </a:prstGeom>
              <a:blipFill>
                <a:blip r:embed="rId3"/>
                <a:stretch>
                  <a:fillRect l="-1215" t="-1125" r="-773"/>
                </a:stretch>
              </a:blipFill>
              <a:ln>
                <a:noFill/>
              </a:ln>
            </p:spPr>
            <p:txBody>
              <a:bodyPr/>
              <a:lstStyle/>
              <a:p>
                <a:r>
                  <a:rPr lang="en-IN">
                    <a:noFill/>
                  </a:rPr>
                  <a:t> </a:t>
                </a:r>
              </a:p>
            </p:txBody>
          </p:sp>
        </mc:Fallback>
      </mc:AlternateContent>
      <p:grpSp>
        <p:nvGrpSpPr>
          <p:cNvPr id="30" name="Group 29">
            <a:extLst>
              <a:ext uri="{FF2B5EF4-FFF2-40B4-BE49-F238E27FC236}">
                <a16:creationId xmlns:a16="http://schemas.microsoft.com/office/drawing/2014/main" id="{3E1C1888-F20A-1D8F-AA9B-DD970B403E33}"/>
              </a:ext>
            </a:extLst>
          </p:cNvPr>
          <p:cNvGrpSpPr/>
          <p:nvPr/>
        </p:nvGrpSpPr>
        <p:grpSpPr>
          <a:xfrm>
            <a:off x="6096000" y="633199"/>
            <a:ext cx="5870132" cy="5747281"/>
            <a:chOff x="6096000" y="633199"/>
            <a:chExt cx="5870132" cy="574728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D1D4EA-D01E-78C6-F8CB-329CA361AEA7}"/>
                    </a:ext>
                  </a:extLst>
                </p:cNvPr>
                <p:cNvSpPr txBox="1"/>
                <p:nvPr/>
              </p:nvSpPr>
              <p:spPr>
                <a:xfrm>
                  <a:off x="6591906" y="633199"/>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4" name="TextBox 3">
                  <a:extLst>
                    <a:ext uri="{FF2B5EF4-FFF2-40B4-BE49-F238E27FC236}">
                      <a16:creationId xmlns:a16="http://schemas.microsoft.com/office/drawing/2014/main" id="{9CD1D4EA-D01E-78C6-F8CB-329CA361AEA7}"/>
                    </a:ext>
                  </a:extLst>
                </p:cNvPr>
                <p:cNvSpPr txBox="1">
                  <a:spLocks noRot="1" noChangeAspect="1" noMove="1" noResize="1" noEditPoints="1" noAdjustHandles="1" noChangeArrowheads="1" noChangeShapeType="1" noTextEdit="1"/>
                </p:cNvSpPr>
                <p:nvPr/>
              </p:nvSpPr>
              <p:spPr>
                <a:xfrm>
                  <a:off x="6591906" y="633199"/>
                  <a:ext cx="502839" cy="427497"/>
                </a:xfrm>
                <a:prstGeom prst="rect">
                  <a:avLst/>
                </a:prstGeom>
                <a:blipFill>
                  <a:blip r:embed="rId4"/>
                  <a:stretch>
                    <a:fillRect b="-1142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2D8A011-694C-CED3-16BE-9BE255AA3EE2}"/>
                </a:ext>
              </a:extLst>
            </p:cNvPr>
            <p:cNvPicPr>
              <a:picLocks noChangeAspect="1"/>
            </p:cNvPicPr>
            <p:nvPr/>
          </p:nvPicPr>
          <p:blipFill rotWithShape="1">
            <a:blip r:embed="rId5"/>
            <a:srcRect t="366"/>
            <a:stretch/>
          </p:blipFill>
          <p:spPr>
            <a:xfrm>
              <a:off x="6096000" y="1169318"/>
              <a:ext cx="5514901" cy="521116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979F5E-6193-5EAF-C5F4-0B95F6A805DB}"/>
                    </a:ext>
                  </a:extLst>
                </p:cNvPr>
                <p:cNvSpPr txBox="1"/>
                <p:nvPr/>
              </p:nvSpPr>
              <p:spPr>
                <a:xfrm>
                  <a:off x="11546910"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6" name="TextBox 5">
                  <a:extLst>
                    <a:ext uri="{FF2B5EF4-FFF2-40B4-BE49-F238E27FC236}">
                      <a16:creationId xmlns:a16="http://schemas.microsoft.com/office/drawing/2014/main" id="{EE979F5E-6193-5EAF-C5F4-0B95F6A805DB}"/>
                    </a:ext>
                  </a:extLst>
                </p:cNvPr>
                <p:cNvSpPr txBox="1">
                  <a:spLocks noRot="1" noChangeAspect="1" noMove="1" noResize="1" noEditPoints="1" noAdjustHandles="1" noChangeArrowheads="1" noChangeShapeType="1" noTextEdit="1"/>
                </p:cNvSpPr>
                <p:nvPr/>
              </p:nvSpPr>
              <p:spPr>
                <a:xfrm>
                  <a:off x="11546910" y="5337084"/>
                  <a:ext cx="419222" cy="426991"/>
                </a:xfrm>
                <a:prstGeom prst="rect">
                  <a:avLst/>
                </a:prstGeom>
                <a:blipFill>
                  <a:blip r:embed="rId6"/>
                  <a:stretch>
                    <a:fillRect r="-7246" b="-11429"/>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78E065C3-48F1-054B-95D8-92AE890AD5F0}"/>
                </a:ext>
              </a:extLst>
            </p:cNvPr>
            <p:cNvCxnSpPr/>
            <p:nvPr/>
          </p:nvCxnSpPr>
          <p:spPr>
            <a:xfrm>
              <a:off x="6930189" y="1524000"/>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0443236-0BB7-8D44-F2BD-7D8E3FEE1F58}"/>
                </a:ext>
              </a:extLst>
            </p:cNvPr>
            <p:cNvCxnSpPr/>
            <p:nvPr/>
          </p:nvCxnSpPr>
          <p:spPr>
            <a:xfrm>
              <a:off x="6930189" y="1955531"/>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E0D9E518-FE65-CF3B-3477-82B7A2D5F074}"/>
                </a:ext>
              </a:extLst>
            </p:cNvPr>
            <p:cNvCxnSpPr/>
            <p:nvPr/>
          </p:nvCxnSpPr>
          <p:spPr>
            <a:xfrm>
              <a:off x="6930189" y="2369419"/>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C0C9463-9C3B-BC4F-53F0-454F789D0427}"/>
                </a:ext>
              </a:extLst>
            </p:cNvPr>
            <p:cNvCxnSpPr/>
            <p:nvPr/>
          </p:nvCxnSpPr>
          <p:spPr>
            <a:xfrm>
              <a:off x="6930189" y="5396440"/>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FED4155-2124-02D5-3718-EAD7E70455DF}"/>
                </a:ext>
              </a:extLst>
            </p:cNvPr>
            <p:cNvCxnSpPr/>
            <p:nvPr/>
          </p:nvCxnSpPr>
          <p:spPr>
            <a:xfrm>
              <a:off x="6930189" y="4958614"/>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9B2EE4D-463F-847B-38FD-61ADBC071527}"/>
                </a:ext>
              </a:extLst>
            </p:cNvPr>
            <p:cNvCxnSpPr/>
            <p:nvPr/>
          </p:nvCxnSpPr>
          <p:spPr>
            <a:xfrm>
              <a:off x="6930189" y="4554354"/>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D0ED899-DF39-7A86-3207-314C212660F3}"/>
                </a:ext>
              </a:extLst>
            </p:cNvPr>
            <p:cNvCxnSpPr/>
            <p:nvPr/>
          </p:nvCxnSpPr>
          <p:spPr>
            <a:xfrm>
              <a:off x="6930189" y="4130842"/>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8AE70BF-19A7-B64E-E57B-0C0B0EC06D7A}"/>
                </a:ext>
              </a:extLst>
            </p:cNvPr>
            <p:cNvCxnSpPr/>
            <p:nvPr/>
          </p:nvCxnSpPr>
          <p:spPr>
            <a:xfrm>
              <a:off x="6930189" y="3716956"/>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67BB5B9-2FE1-A487-5025-084A4C6D7206}"/>
                </a:ext>
              </a:extLst>
            </p:cNvPr>
            <p:cNvCxnSpPr/>
            <p:nvPr/>
          </p:nvCxnSpPr>
          <p:spPr>
            <a:xfrm>
              <a:off x="6930189" y="3254943"/>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1734022-92B6-C943-FFB2-F3A00600A626}"/>
                </a:ext>
              </a:extLst>
            </p:cNvPr>
            <p:cNvCxnSpPr/>
            <p:nvPr/>
          </p:nvCxnSpPr>
          <p:spPr>
            <a:xfrm>
              <a:off x="6930189" y="2831432"/>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BDC3F06-1F41-FF7E-2071-E16A10F31797}"/>
                </a:ext>
              </a:extLst>
            </p:cNvPr>
            <p:cNvCxnSpPr>
              <a:cxnSpLocks/>
            </p:cNvCxnSpPr>
            <p:nvPr/>
          </p:nvCxnSpPr>
          <p:spPr>
            <a:xfrm>
              <a:off x="7340770"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97A72C6-FF8B-D4A7-C9AC-740C7FC9E65F}"/>
                </a:ext>
              </a:extLst>
            </p:cNvPr>
            <p:cNvCxnSpPr>
              <a:cxnSpLocks/>
            </p:cNvCxnSpPr>
            <p:nvPr/>
          </p:nvCxnSpPr>
          <p:spPr>
            <a:xfrm>
              <a:off x="7714551"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A5BDBD1-EB7C-1D85-EA12-E62483289B21}"/>
                </a:ext>
              </a:extLst>
            </p:cNvPr>
            <p:cNvCxnSpPr>
              <a:cxnSpLocks/>
            </p:cNvCxnSpPr>
            <p:nvPr/>
          </p:nvCxnSpPr>
          <p:spPr>
            <a:xfrm>
              <a:off x="8166938"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EDC7004-9F08-481A-8855-EE2E96AFF220}"/>
                </a:ext>
              </a:extLst>
            </p:cNvPr>
            <p:cNvCxnSpPr>
              <a:cxnSpLocks/>
            </p:cNvCxnSpPr>
            <p:nvPr/>
          </p:nvCxnSpPr>
          <p:spPr>
            <a:xfrm>
              <a:off x="11083393"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DB5E0AE-BC76-3713-EB63-748978F6CD51}"/>
                </a:ext>
              </a:extLst>
            </p:cNvPr>
            <p:cNvCxnSpPr>
              <a:cxnSpLocks/>
            </p:cNvCxnSpPr>
            <p:nvPr/>
          </p:nvCxnSpPr>
          <p:spPr>
            <a:xfrm>
              <a:off x="8600075"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D33D70E-5AD8-B4C5-B262-76C3133C532D}"/>
                </a:ext>
              </a:extLst>
            </p:cNvPr>
            <p:cNvCxnSpPr>
              <a:cxnSpLocks/>
            </p:cNvCxnSpPr>
            <p:nvPr/>
          </p:nvCxnSpPr>
          <p:spPr>
            <a:xfrm>
              <a:off x="9013962"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488EF240-46C0-D538-F799-8ACC2AEF128F}"/>
                </a:ext>
              </a:extLst>
            </p:cNvPr>
            <p:cNvCxnSpPr>
              <a:cxnSpLocks/>
            </p:cNvCxnSpPr>
            <p:nvPr/>
          </p:nvCxnSpPr>
          <p:spPr>
            <a:xfrm>
              <a:off x="9418222"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D60137B-A13E-541A-D07C-B4A04C48FC7F}"/>
                </a:ext>
              </a:extLst>
            </p:cNvPr>
            <p:cNvCxnSpPr>
              <a:cxnSpLocks/>
            </p:cNvCxnSpPr>
            <p:nvPr/>
          </p:nvCxnSpPr>
          <p:spPr>
            <a:xfrm>
              <a:off x="9832109"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26DCC68-2AE6-669C-B1EB-CC4BA0DAFE0F}"/>
                </a:ext>
              </a:extLst>
            </p:cNvPr>
            <p:cNvCxnSpPr>
              <a:cxnSpLocks/>
            </p:cNvCxnSpPr>
            <p:nvPr/>
          </p:nvCxnSpPr>
          <p:spPr>
            <a:xfrm>
              <a:off x="10255620"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3EE2BC1-0368-9CDD-5A2F-162947C38B5D}"/>
                </a:ext>
              </a:extLst>
            </p:cNvPr>
            <p:cNvCxnSpPr>
              <a:cxnSpLocks/>
            </p:cNvCxnSpPr>
            <p:nvPr/>
          </p:nvCxnSpPr>
          <p:spPr>
            <a:xfrm>
              <a:off x="10659882" y="1169318"/>
              <a:ext cx="0" cy="4664946"/>
            </a:xfrm>
            <a:prstGeom prst="line">
              <a:avLst/>
            </a:prstGeom>
          </p:spPr>
          <p:style>
            <a:lnRef idx="1">
              <a:schemeClr val="dk1"/>
            </a:lnRef>
            <a:fillRef idx="0">
              <a:schemeClr val="dk1"/>
            </a:fillRef>
            <a:effectRef idx="0">
              <a:schemeClr val="dk1"/>
            </a:effectRef>
            <a:fontRef idx="minor">
              <a:schemeClr val="tx1"/>
            </a:fontRef>
          </p:style>
        </p:cxnSp>
      </p:grpSp>
      <p:sp>
        <p:nvSpPr>
          <p:cNvPr id="19" name="Oval 18">
            <a:extLst>
              <a:ext uri="{FF2B5EF4-FFF2-40B4-BE49-F238E27FC236}">
                <a16:creationId xmlns:a16="http://schemas.microsoft.com/office/drawing/2014/main" id="{4EFBD5DC-E79E-58C3-2367-01983896E0DF}"/>
              </a:ext>
            </a:extLst>
          </p:cNvPr>
          <p:cNvSpPr/>
          <p:nvPr/>
        </p:nvSpPr>
        <p:spPr>
          <a:xfrm>
            <a:off x="7685111" y="5362874"/>
            <a:ext cx="72000" cy="72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A2CC1CB-6D12-EA02-25F1-15D8A5342D3F}"/>
              </a:ext>
            </a:extLst>
          </p:cNvPr>
          <p:cNvSpPr/>
          <p:nvPr/>
        </p:nvSpPr>
        <p:spPr>
          <a:xfrm>
            <a:off x="9800923" y="4094842"/>
            <a:ext cx="72000" cy="72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1E29724-97DC-6630-4FD6-C131D8C561C9}"/>
                  </a:ext>
                </a:extLst>
              </p:cNvPr>
              <p:cNvSpPr txBox="1"/>
              <p:nvPr/>
            </p:nvSpPr>
            <p:spPr>
              <a:xfrm>
                <a:off x="7648013" y="5364719"/>
                <a:ext cx="604082" cy="475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solidFill>
                                <a:schemeClr val="tx1"/>
                              </a:solidFill>
                              <a:latin typeface="Cambria Math" panose="02040503050406030204" pitchFamily="18" charset="0"/>
                            </a:rPr>
                          </m:ctrlPr>
                        </m:dPr>
                        <m:e>
                          <m:m>
                            <m:mPr>
                              <m:mcs>
                                <m:mc>
                                  <m:mcPr>
                                    <m:count m:val="1"/>
                                    <m:mcJc m:val="center"/>
                                  </m:mcPr>
                                </m:mc>
                              </m:mcs>
                              <m:ctrlPr>
                                <a:rPr lang="en-IN" i="1">
                                  <a:solidFill>
                                    <a:schemeClr val="tx1"/>
                                  </a:solidFill>
                                  <a:latin typeface="Cambria Math" panose="02040503050406030204" pitchFamily="18" charset="0"/>
                                </a:rPr>
                              </m:ctrlPr>
                            </m:mPr>
                            <m:mr>
                              <m:e>
                                <m:sSub>
                                  <m:sSubPr>
                                    <m:ctrlPr>
                                      <a:rPr lang="en-IN" i="1">
                                        <a:solidFill>
                                          <a:schemeClr val="tx1"/>
                                        </a:solidFill>
                                        <a:latin typeface="Cambria Math" panose="02040503050406030204" pitchFamily="18" charset="0"/>
                                      </a:rPr>
                                    </m:ctrlPr>
                                  </m:sSubPr>
                                  <m:e>
                                    <m:r>
                                      <m:rPr>
                                        <m:brk m:alnAt="7"/>
                                      </m:rP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𝑎</m:t>
                                    </m:r>
                                    <m:r>
                                      <m:rPr>
                                        <m:brk m:alnAt="7"/>
                                      </m:rPr>
                                      <a:rPr lang="en-IN" i="1">
                                        <a:solidFill>
                                          <a:schemeClr val="tx1"/>
                                        </a:solidFill>
                                        <a:latin typeface="Cambria Math" panose="02040503050406030204" pitchFamily="18" charset="0"/>
                                      </a:rPr>
                                      <m:t>1</m:t>
                                    </m:r>
                                  </m:sub>
                                </m:sSub>
                              </m:e>
                            </m:mr>
                            <m:m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𝑎</m:t>
                                    </m:r>
                                    <m:r>
                                      <a:rPr lang="en-IN" i="1">
                                        <a:solidFill>
                                          <a:schemeClr val="tx1"/>
                                        </a:solidFill>
                                        <a:latin typeface="Cambria Math" panose="02040503050406030204" pitchFamily="18" charset="0"/>
                                      </a:rPr>
                                      <m:t>2</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E1E29724-97DC-6630-4FD6-C131D8C561C9}"/>
                  </a:ext>
                </a:extLst>
              </p:cNvPr>
              <p:cNvSpPr txBox="1">
                <a:spLocks noRot="1" noChangeAspect="1" noMove="1" noResize="1" noEditPoints="1" noAdjustHandles="1" noChangeArrowheads="1" noChangeShapeType="1" noTextEdit="1"/>
              </p:cNvSpPr>
              <p:nvPr/>
            </p:nvSpPr>
            <p:spPr>
              <a:xfrm>
                <a:off x="7648013" y="5364719"/>
                <a:ext cx="604082" cy="47577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FBFD8D7-B7F0-22E9-6A25-23F8A493DF3C}"/>
                  </a:ext>
                </a:extLst>
              </p:cNvPr>
              <p:cNvSpPr txBox="1"/>
              <p:nvPr/>
            </p:nvSpPr>
            <p:spPr>
              <a:xfrm>
                <a:off x="9760176" y="3646942"/>
                <a:ext cx="604082" cy="475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solidFill>
                                <a:schemeClr val="tx1"/>
                              </a:solidFill>
                              <a:latin typeface="Cambria Math" panose="02040503050406030204" pitchFamily="18" charset="0"/>
                            </a:rPr>
                          </m:ctrlPr>
                        </m:dPr>
                        <m:e>
                          <m:m>
                            <m:mPr>
                              <m:mcs>
                                <m:mc>
                                  <m:mcPr>
                                    <m:count m:val="1"/>
                                    <m:mcJc m:val="center"/>
                                  </m:mcPr>
                                </m:mc>
                              </m:mcs>
                              <m:ctrlPr>
                                <a:rPr lang="en-IN" i="1">
                                  <a:solidFill>
                                    <a:schemeClr val="tx1"/>
                                  </a:solidFill>
                                  <a:latin typeface="Cambria Math" panose="02040503050406030204" pitchFamily="18" charset="0"/>
                                </a:rPr>
                              </m:ctrlPr>
                            </m:mPr>
                            <m:mr>
                              <m:e>
                                <m:sSub>
                                  <m:sSubPr>
                                    <m:ctrlPr>
                                      <a:rPr lang="en-IN" i="1">
                                        <a:solidFill>
                                          <a:schemeClr val="tx1"/>
                                        </a:solidFill>
                                        <a:latin typeface="Cambria Math" panose="02040503050406030204" pitchFamily="18" charset="0"/>
                                      </a:rPr>
                                    </m:ctrlPr>
                                  </m:sSubPr>
                                  <m:e>
                                    <m:r>
                                      <m:rPr>
                                        <m:brk m:alnAt="7"/>
                                      </m:rP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𝑏</m:t>
                                    </m:r>
                                    <m:r>
                                      <m:rPr>
                                        <m:brk m:alnAt="7"/>
                                      </m:rPr>
                                      <a:rPr lang="en-IN" i="1">
                                        <a:solidFill>
                                          <a:schemeClr val="tx1"/>
                                        </a:solidFill>
                                        <a:latin typeface="Cambria Math" panose="02040503050406030204" pitchFamily="18" charset="0"/>
                                      </a:rPr>
                                      <m:t>1</m:t>
                                    </m:r>
                                  </m:sub>
                                </m:sSub>
                              </m:e>
                            </m:mr>
                            <m:m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𝑏</m:t>
                                    </m:r>
                                    <m:r>
                                      <a:rPr lang="en-IN" i="1">
                                        <a:solidFill>
                                          <a:schemeClr val="tx1"/>
                                        </a:solidFill>
                                        <a:latin typeface="Cambria Math" panose="02040503050406030204" pitchFamily="18" charset="0"/>
                                      </a:rPr>
                                      <m:t>2</m:t>
                                    </m:r>
                                  </m:sub>
                                </m:sSub>
                              </m:e>
                            </m:mr>
                          </m:m>
                        </m:e>
                      </m:d>
                    </m:oMath>
                  </m:oMathPara>
                </a14:m>
                <a:endParaRPr lang="en-US" dirty="0"/>
              </a:p>
            </p:txBody>
          </p:sp>
        </mc:Choice>
        <mc:Fallback xmlns="">
          <p:sp>
            <p:nvSpPr>
              <p:cNvPr id="37" name="TextBox 36">
                <a:extLst>
                  <a:ext uri="{FF2B5EF4-FFF2-40B4-BE49-F238E27FC236}">
                    <a16:creationId xmlns:a16="http://schemas.microsoft.com/office/drawing/2014/main" id="{5FBFD8D7-B7F0-22E9-6A25-23F8A493DF3C}"/>
                  </a:ext>
                </a:extLst>
              </p:cNvPr>
              <p:cNvSpPr txBox="1">
                <a:spLocks noRot="1" noChangeAspect="1" noMove="1" noResize="1" noEditPoints="1" noAdjustHandles="1" noChangeArrowheads="1" noChangeShapeType="1" noTextEdit="1"/>
              </p:cNvSpPr>
              <p:nvPr/>
            </p:nvSpPr>
            <p:spPr>
              <a:xfrm>
                <a:off x="9760176" y="3646942"/>
                <a:ext cx="604082" cy="475771"/>
              </a:xfrm>
              <a:prstGeom prst="rect">
                <a:avLst/>
              </a:prstGeom>
              <a:blipFill>
                <a:blip r:embed="rId8"/>
                <a:stretch>
                  <a:fillRect/>
                </a:stretch>
              </a:blipFill>
            </p:spPr>
            <p:txBody>
              <a:bodyPr/>
              <a:lstStyle/>
              <a:p>
                <a:r>
                  <a:rPr lang="en-IN">
                    <a:noFill/>
                  </a:rPr>
                  <a:t> </a:t>
                </a:r>
              </a:p>
            </p:txBody>
          </p:sp>
        </mc:Fallback>
      </mc:AlternateContent>
      <p:sp>
        <p:nvSpPr>
          <p:cNvPr id="42" name="TextBox 41">
            <a:extLst>
              <a:ext uri="{FF2B5EF4-FFF2-40B4-BE49-F238E27FC236}">
                <a16:creationId xmlns:a16="http://schemas.microsoft.com/office/drawing/2014/main" id="{0E483298-AF82-6A5D-2504-DF5C329C0E72}"/>
              </a:ext>
            </a:extLst>
          </p:cNvPr>
          <p:cNvSpPr txBox="1"/>
          <p:nvPr/>
        </p:nvSpPr>
        <p:spPr>
          <a:xfrm>
            <a:off x="1840627" y="5764075"/>
            <a:ext cx="4205154" cy="738664"/>
          </a:xfrm>
          <a:prstGeom prst="rect">
            <a:avLst/>
          </a:prstGeom>
          <a:noFill/>
        </p:spPr>
        <p:txBody>
          <a:bodyPr wrap="square" rtlCol="0">
            <a:spAutoFit/>
          </a:bodyPr>
          <a:lstStyle/>
          <a:p>
            <a:r>
              <a:rPr lang="en-IN" dirty="0"/>
              <a:t>Ref: </a:t>
            </a:r>
            <a:r>
              <a:rPr lang="en-US" dirty="0">
                <a:hlinkClick r:id="rId9"/>
              </a:rPr>
              <a:t>The Surprising Behaviour of Distance Metrics in High Dimensions | by </a:t>
            </a:r>
            <a:r>
              <a:rPr lang="en-US" dirty="0" err="1">
                <a:hlinkClick r:id="rId9"/>
              </a:rPr>
              <a:t>z_ai</a:t>
            </a:r>
            <a:r>
              <a:rPr lang="en-US" dirty="0">
                <a:hlinkClick r:id="rId9"/>
              </a:rPr>
              <a:t> | Towards Data Science</a:t>
            </a:r>
            <a:endParaRPr lang="en-US" dirty="0"/>
          </a:p>
        </p:txBody>
      </p:sp>
      <p:cxnSp>
        <p:nvCxnSpPr>
          <p:cNvPr id="38" name="Straight Connector 37">
            <a:extLst>
              <a:ext uri="{FF2B5EF4-FFF2-40B4-BE49-F238E27FC236}">
                <a16:creationId xmlns:a16="http://schemas.microsoft.com/office/drawing/2014/main" id="{5EAD93D8-196C-C5A8-7FB8-38BBF35C8B09}"/>
              </a:ext>
            </a:extLst>
          </p:cNvPr>
          <p:cNvCxnSpPr>
            <a:cxnSpLocks/>
            <a:endCxn id="31" idx="3"/>
          </p:cNvCxnSpPr>
          <p:nvPr/>
        </p:nvCxnSpPr>
        <p:spPr>
          <a:xfrm flipV="1">
            <a:off x="7764282" y="4156298"/>
            <a:ext cx="2047185" cy="1240142"/>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93D6373-DBC2-0CEF-D9B2-3C1A72893549}"/>
                  </a:ext>
                </a:extLst>
              </p:cNvPr>
              <p:cNvSpPr txBox="1"/>
              <p:nvPr/>
            </p:nvSpPr>
            <p:spPr>
              <a:xfrm>
                <a:off x="8514074" y="4333275"/>
                <a:ext cx="6040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solidFill>
                            <a:schemeClr val="tx1"/>
                          </a:solidFill>
                          <a:latin typeface="Cambria Math" panose="02040503050406030204" pitchFamily="18" charset="0"/>
                        </a:rPr>
                        <m:t>𝑑</m:t>
                      </m:r>
                    </m:oMath>
                  </m:oMathPara>
                </a14:m>
                <a:endParaRPr lang="en-US" dirty="0"/>
              </a:p>
            </p:txBody>
          </p:sp>
        </mc:Choice>
        <mc:Fallback xmlns="">
          <p:sp>
            <p:nvSpPr>
              <p:cNvPr id="67" name="TextBox 66">
                <a:extLst>
                  <a:ext uri="{FF2B5EF4-FFF2-40B4-BE49-F238E27FC236}">
                    <a16:creationId xmlns:a16="http://schemas.microsoft.com/office/drawing/2014/main" id="{993D6373-DBC2-0CEF-D9B2-3C1A72893549}"/>
                  </a:ext>
                </a:extLst>
              </p:cNvPr>
              <p:cNvSpPr txBox="1">
                <a:spLocks noRot="1" noChangeAspect="1" noMove="1" noResize="1" noEditPoints="1" noAdjustHandles="1" noChangeArrowheads="1" noChangeShapeType="1" noTextEdit="1"/>
              </p:cNvSpPr>
              <p:nvPr/>
            </p:nvSpPr>
            <p:spPr>
              <a:xfrm>
                <a:off x="8514074" y="4333275"/>
                <a:ext cx="604082" cy="30777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004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fade">
                                      <p:cBhvr>
                                        <p:cTn id="7" dur="500"/>
                                        <p:tgtEl>
                                          <p:spTgt spid="12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2" end="2"/>
                                            </p:txEl>
                                          </p:spTgt>
                                        </p:tgtEl>
                                        <p:attrNameLst>
                                          <p:attrName>style.visibility</p:attrName>
                                        </p:attrNameLst>
                                      </p:cBhvr>
                                      <p:to>
                                        <p:strVal val="visible"/>
                                      </p:to>
                                    </p:set>
                                    <p:animEffect transition="in" filter="fade">
                                      <p:cBhvr>
                                        <p:cTn id="10" dur="500"/>
                                        <p:tgtEl>
                                          <p:spTgt spid="128">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xEl>
                                              <p:pRg st="3" end="3"/>
                                            </p:txEl>
                                          </p:spTgt>
                                        </p:tgtEl>
                                        <p:attrNameLst>
                                          <p:attrName>style.visibility</p:attrName>
                                        </p:attrNameLst>
                                      </p:cBhvr>
                                      <p:to>
                                        <p:strVal val="visible"/>
                                      </p:to>
                                    </p:set>
                                    <p:animEffect transition="in" filter="fade">
                                      <p:cBhvr>
                                        <p:cTn id="19" dur="500"/>
                                        <p:tgtEl>
                                          <p:spTgt spid="12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8">
                                            <p:txEl>
                                              <p:pRg st="4" end="4"/>
                                            </p:txEl>
                                          </p:spTgt>
                                        </p:tgtEl>
                                        <p:attrNameLst>
                                          <p:attrName>style.visibility</p:attrName>
                                        </p:attrNameLst>
                                      </p:cBhvr>
                                      <p:to>
                                        <p:strVal val="visible"/>
                                      </p:to>
                                    </p:set>
                                    <p:animEffect transition="in" filter="fade">
                                      <p:cBhvr>
                                        <p:cTn id="24" dur="500"/>
                                        <p:tgtEl>
                                          <p:spTgt spid="128">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Cosine Distance</a:t>
            </a:r>
            <a:endParaRPr dirty="0"/>
          </a:p>
        </p:txBody>
      </p:sp>
      <mc:AlternateContent xmlns:mc="http://schemas.openxmlformats.org/markup-compatibility/2006" xmlns:a14="http://schemas.microsoft.com/office/drawing/2010/main">
        <mc:Choice Requires="a14">
          <p:sp>
            <p:nvSpPr>
              <p:cNvPr id="128" name="Google Shape;128;p4"/>
              <p:cNvSpPr txBox="1">
                <a:spLocks noGrp="1"/>
              </p:cNvSpPr>
              <p:nvPr>
                <p:ph type="body" idx="1"/>
              </p:nvPr>
            </p:nvSpPr>
            <p:spPr>
              <a:xfrm>
                <a:off x="144176" y="1060696"/>
                <a:ext cx="6292970" cy="5505128"/>
              </a:xfrm>
              <a:prstGeom prst="rect">
                <a:avLst/>
              </a:prstGeom>
              <a:noFill/>
              <a:ln>
                <a:noFill/>
              </a:ln>
            </p:spPr>
            <p:txBody>
              <a:bodyPr spcFirstLastPara="1" wrap="square" lIns="91425" tIns="45700" rIns="91425" bIns="45700" anchor="t" anchorCtr="0">
                <a:normAutofit lnSpcReduction="10000"/>
              </a:bodyPr>
              <a:lstStyle/>
              <a:p>
                <a:pPr marL="514350" indent="-514350">
                  <a:lnSpc>
                    <a:spcPct val="100000"/>
                  </a:lnSpc>
                  <a:spcBef>
                    <a:spcPts val="0"/>
                  </a:spcBef>
                  <a:buSzPts val="2240"/>
                  <a:buFont typeface="Arial" panose="020B0604020202020204" pitchFamily="34" charset="0"/>
                  <a:buChar char="•"/>
                </a:pPr>
                <a:r>
                  <a:rPr lang="en-IN" sz="2400" dirty="0" smtClean="0">
                    <a:solidFill>
                      <a:schemeClr val="tx1"/>
                    </a:solidFill>
                  </a:rPr>
                  <a:t>Distance is measured in terms of the angle between two feature vectors</a:t>
                </a:r>
              </a:p>
              <a:p>
                <a:pPr marL="514350" indent="-514350">
                  <a:lnSpc>
                    <a:spcPct val="100000"/>
                  </a:lnSpc>
                  <a:spcBef>
                    <a:spcPts val="0"/>
                  </a:spcBef>
                  <a:buSzPts val="2240"/>
                  <a:buFont typeface="Arial" panose="020B0604020202020204" pitchFamily="34" charset="0"/>
                  <a:buChar char="•"/>
                </a:pPr>
                <a:r>
                  <a:rPr lang="en-IN" sz="2400" dirty="0">
                    <a:solidFill>
                      <a:schemeClr val="tx1"/>
                    </a:solidFill>
                  </a:rPr>
                  <a:t>Cosine distance is given by:</a:t>
                </a:r>
              </a:p>
              <a:p>
                <a:pPr marL="0" indent="0">
                  <a:lnSpc>
                    <a:spcPct val="100000"/>
                  </a:lnSpc>
                  <a:spcBef>
                    <a:spcPts val="0"/>
                  </a:spcBef>
                  <a:buSzPts val="2240"/>
                  <a:buNone/>
                </a:pPr>
                <a14:m>
                  <m:oMathPara xmlns:m="http://schemas.openxmlformats.org/officeDocument/2006/math">
                    <m:oMathParaPr>
                      <m:jc m:val="centerGroup"/>
                    </m:oMathParaPr>
                    <m:oMath xmlns:m="http://schemas.openxmlformats.org/officeDocument/2006/math">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cos</m:t>
                          </m:r>
                        </m:fName>
                        <m:e>
                          <m:r>
                            <a:rPr lang="en-IN" sz="2400" b="0" i="1" smtClean="0">
                              <a:solidFill>
                                <a:schemeClr val="tx1"/>
                              </a:solidFill>
                              <a:latin typeface="Cambria Math" panose="02040503050406030204" pitchFamily="18" charset="0"/>
                            </a:rPr>
                            <m:t>𝜃</m:t>
                          </m:r>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sSub>
                                <m:sSubPr>
                                  <m:ctrlPr>
                                    <a:rPr lang="en-IN" sz="2400" b="0"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𝒙</m:t>
                                  </m:r>
                                </m:e>
                                <m:sub>
                                  <m:r>
                                    <a:rPr lang="en-US" sz="2400" b="0" i="1" smtClean="0">
                                      <a:solidFill>
                                        <a:schemeClr val="tx1"/>
                                      </a:solidFill>
                                      <a:latin typeface="Cambria Math" panose="02040503050406030204" pitchFamily="18" charset="0"/>
                                    </a:rPr>
                                    <m:t>𝑎</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𝒙</m:t>
                                  </m:r>
                                </m:e>
                                <m:sub>
                                  <m:r>
                                    <a:rPr lang="en-US" sz="2400" b="0" i="1" smtClean="0">
                                      <a:solidFill>
                                        <a:schemeClr val="tx1"/>
                                      </a:solidFill>
                                      <a:latin typeface="Cambria Math" panose="02040503050406030204" pitchFamily="18" charset="0"/>
                                    </a:rPr>
                                    <m:t>𝑏</m:t>
                                  </m:r>
                                </m:sub>
                              </m:sSub>
                            </m:num>
                            <m:den>
                              <m:d>
                                <m:dPr>
                                  <m:begChr m:val="|"/>
                                  <m:endChr m:val="|"/>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𝒙</m:t>
                                      </m:r>
                                    </m:e>
                                    <m:sub>
                                      <m:r>
                                        <a:rPr lang="en-US" sz="2400" b="0" i="1" smtClean="0">
                                          <a:solidFill>
                                            <a:schemeClr val="tx1"/>
                                          </a:solidFill>
                                          <a:latin typeface="Cambria Math" panose="02040503050406030204" pitchFamily="18" charset="0"/>
                                        </a:rPr>
                                        <m:t>𝑎</m:t>
                                      </m:r>
                                    </m:sub>
                                  </m:sSub>
                                </m:e>
                              </m:d>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𝒙</m:t>
                                  </m:r>
                                </m:e>
                                <m:sub>
                                  <m:r>
                                    <a:rPr lang="en-US" sz="2400" b="0" i="1" smtClean="0">
                                      <a:solidFill>
                                        <a:schemeClr val="tx1"/>
                                      </a:solidFill>
                                      <a:latin typeface="Cambria Math" panose="02040503050406030204" pitchFamily="18" charset="0"/>
                                    </a:rPr>
                                    <m:t>𝑏</m:t>
                                  </m:r>
                                </m:sub>
                              </m:sSub>
                              <m:r>
                                <a:rPr lang="en-IN" sz="2400" b="0" i="1" smtClean="0">
                                  <a:solidFill>
                                    <a:schemeClr val="tx1"/>
                                  </a:solidFill>
                                  <a:latin typeface="Cambria Math" panose="02040503050406030204" pitchFamily="18" charset="0"/>
                                </a:rPr>
                                <m:t>|</m:t>
                              </m:r>
                            </m:den>
                          </m:f>
                        </m:e>
                      </m:func>
                      <m:r>
                        <a:rPr lang="en-US" sz="2400" b="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1</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2</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2</m:t>
                              </m:r>
                            </m:sub>
                          </m:sSub>
                          <m:r>
                            <a:rPr lang="en-IN" sz="2400" i="1" smtClean="0">
                              <a:solidFill>
                                <a:schemeClr val="tx1"/>
                              </a:solidFill>
                              <a:latin typeface="Cambria Math" panose="02040503050406030204" pitchFamily="18" charset="0"/>
                            </a:rPr>
                            <m:t> </m:t>
                          </m:r>
                        </m:num>
                        <m:den>
                          <m:d>
                            <m:dPr>
                              <m:ctrlPr>
                                <a:rPr lang="en-US" sz="2400" b="0" i="1" smtClean="0">
                                  <a:solidFill>
                                    <a:schemeClr val="tx1"/>
                                  </a:solidFill>
                                  <a:latin typeface="Cambria Math" panose="02040503050406030204" pitchFamily="18" charset="0"/>
                                </a:rPr>
                              </m:ctrlPr>
                            </m:dPr>
                            <m:e>
                              <m:rad>
                                <m:radPr>
                                  <m:degHide m:val="on"/>
                                  <m:ctrlPr>
                                    <a:rPr lang="en-US" sz="2400" b="0" i="1" smtClean="0">
                                      <a:solidFill>
                                        <a:schemeClr val="tx1"/>
                                      </a:solidFill>
                                      <a:latin typeface="Cambria Math" panose="02040503050406030204" pitchFamily="18" charset="0"/>
                                    </a:rPr>
                                  </m:ctrlPr>
                                </m:radPr>
                                <m:deg/>
                                <m:e>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2</m:t>
                                              </m:r>
                                            </m:sub>
                                          </m:sSub>
                                        </m:e>
                                      </m:d>
                                    </m:e>
                                    <m:sup>
                                      <m:r>
                                        <a:rPr lang="en-US" sz="2400" b="0" i="1" smtClean="0">
                                          <a:solidFill>
                                            <a:schemeClr val="tx1"/>
                                          </a:solidFill>
                                          <a:latin typeface="Cambria Math" panose="02040503050406030204" pitchFamily="18" charset="0"/>
                                        </a:rPr>
                                        <m:t>2</m:t>
                                      </m:r>
                                    </m:sup>
                                  </m:sSup>
                                </m:e>
                              </m:rad>
                            </m:e>
                          </m:d>
                          <m:r>
                            <a:rPr lang="en-US" sz="2400" b="0" i="1" smtClean="0">
                              <a:solidFill>
                                <a:schemeClr val="tx1"/>
                              </a:solidFill>
                              <a:latin typeface="Cambria Math" panose="02040503050406030204" pitchFamily="18" charset="0"/>
                            </a:rPr>
                            <m:t>(</m:t>
                          </m:r>
                          <m:rad>
                            <m:radPr>
                              <m:degHide m:val="on"/>
                              <m:ctrlPr>
                                <a:rPr lang="en-US" sz="2400" i="1">
                                  <a:solidFill>
                                    <a:schemeClr val="tx1"/>
                                  </a:solidFill>
                                  <a:latin typeface="Cambria Math" panose="02040503050406030204" pitchFamily="18" charset="0"/>
                                </a:rPr>
                              </m:ctrlPr>
                            </m:radPr>
                            <m:deg/>
                            <m:e>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𝑏</m:t>
                                          </m:r>
                                          <m:r>
                                            <a:rPr lang="en-US" sz="2400" i="1">
                                              <a:solidFill>
                                                <a:schemeClr val="tx1"/>
                                              </a:solidFill>
                                              <a:latin typeface="Cambria Math" panose="02040503050406030204" pitchFamily="18" charset="0"/>
                                            </a:rPr>
                                            <m:t>2</m:t>
                                          </m:r>
                                        </m:sub>
                                      </m:sSub>
                                    </m:e>
                                  </m:d>
                                </m:e>
                                <m:sup>
                                  <m:r>
                                    <a:rPr lang="en-US" sz="2400" i="1">
                                      <a:solidFill>
                                        <a:schemeClr val="tx1"/>
                                      </a:solidFill>
                                      <a:latin typeface="Cambria Math" panose="02040503050406030204" pitchFamily="18" charset="0"/>
                                    </a:rPr>
                                    <m:t>2</m:t>
                                  </m:r>
                                </m:sup>
                              </m:sSup>
                            </m:e>
                          </m:rad>
                          <m:r>
                            <a:rPr lang="en-US" sz="2400" b="0" i="1" smtClean="0">
                              <a:solidFill>
                                <a:schemeClr val="tx1"/>
                              </a:solidFill>
                              <a:latin typeface="Cambria Math" panose="02040503050406030204" pitchFamily="18" charset="0"/>
                            </a:rPr>
                            <m:t>)</m:t>
                          </m:r>
                        </m:den>
                      </m:f>
                    </m:oMath>
                  </m:oMathPara>
                </a14:m>
                <a:endParaRPr lang="en-IN" sz="2400" dirty="0">
                  <a:solidFill>
                    <a:schemeClr val="tx1"/>
                  </a:solidFill>
                </a:endParaRPr>
              </a:p>
              <a:p>
                <a:pPr indent="-457200">
                  <a:lnSpc>
                    <a:spcPct val="100000"/>
                  </a:lnSpc>
                  <a:spcBef>
                    <a:spcPts val="0"/>
                  </a:spcBef>
                  <a:buSzPts val="2240"/>
                  <a:buFont typeface="Arial" panose="020B0604020202020204" pitchFamily="34" charset="0"/>
                  <a:buChar char="•"/>
                </a:pPr>
                <a:r>
                  <a:rPr lang="en-IN" sz="2400" dirty="0">
                    <a:solidFill>
                      <a:schemeClr val="tx1"/>
                    </a:solidFill>
                  </a:rPr>
                  <a:t>Useful when the orientation of the vectors is more important than the distance</a:t>
                </a:r>
              </a:p>
              <a:p>
                <a:pPr indent="-457200">
                  <a:lnSpc>
                    <a:spcPct val="100000"/>
                  </a:lnSpc>
                  <a:spcBef>
                    <a:spcPts val="0"/>
                  </a:spcBef>
                  <a:buSzPts val="2240"/>
                  <a:buFont typeface="Arial" panose="020B0604020202020204" pitchFamily="34" charset="0"/>
                  <a:buChar char="•"/>
                </a:pPr>
                <a:r>
                  <a:rPr lang="en-IN" sz="2400" dirty="0">
                    <a:solidFill>
                      <a:schemeClr val="tx1"/>
                    </a:solidFill>
                  </a:rPr>
                  <a:t>If </a:t>
                </a:r>
                <a14:m>
                  <m:oMath xmlns:m="http://schemas.openxmlformats.org/officeDocument/2006/math">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cos</m:t>
                        </m:r>
                      </m:fName>
                      <m:e>
                        <m:r>
                          <a:rPr lang="en-IN" sz="2400" b="0" i="1" smtClean="0">
                            <a:solidFill>
                              <a:schemeClr val="tx1"/>
                            </a:solidFill>
                            <a:latin typeface="Cambria Math" panose="02040503050406030204" pitchFamily="18" charset="0"/>
                          </a:rPr>
                          <m:t>𝜃</m:t>
                        </m:r>
                      </m:e>
                    </m:func>
                    <m:r>
                      <a:rPr lang="en-IN"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m:t>
                    </m:r>
                  </m:oMath>
                </a14:m>
                <a:r>
                  <a:rPr lang="en-IN" sz="2400" dirty="0">
                    <a:solidFill>
                      <a:schemeClr val="tx1"/>
                    </a:solidFill>
                  </a:rPr>
                  <a:t> vectors are pointing in same direction</a:t>
                </a:r>
              </a:p>
              <a:p>
                <a:pPr indent="-457200">
                  <a:lnSpc>
                    <a:spcPct val="100000"/>
                  </a:lnSpc>
                  <a:spcBef>
                    <a:spcPts val="0"/>
                  </a:spcBef>
                  <a:buSzPts val="2240"/>
                  <a:buFont typeface="Arial" panose="020B0604020202020204" pitchFamily="34" charset="0"/>
                  <a:buChar char="•"/>
                </a:pPr>
                <a:r>
                  <a:rPr lang="en-IN" sz="2400" dirty="0">
                    <a:solidFill>
                      <a:schemeClr val="tx1"/>
                    </a:solidFill>
                  </a:rPr>
                  <a:t>If </a:t>
                </a:r>
                <a14:m>
                  <m:oMath xmlns:m="http://schemas.openxmlformats.org/officeDocument/2006/math">
                    <m:func>
                      <m:funcPr>
                        <m:ctrlPr>
                          <a:rPr lang="ar-AE"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cos</m:t>
                        </m:r>
                      </m:fName>
                      <m:e>
                        <m:r>
                          <a:rPr lang="ar-AE" sz="2400" b="0" i="1" smtClean="0">
                            <a:solidFill>
                              <a:schemeClr val="tx1"/>
                            </a:solidFill>
                            <a:latin typeface="Cambria Math" panose="02040503050406030204" pitchFamily="18" charset="0"/>
                          </a:rPr>
                          <m:t>𝜃</m:t>
                        </m:r>
                      </m:e>
                    </m:func>
                    <m:r>
                      <a:rPr lang="ar-AE"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m:t>
                    </m:r>
                  </m:oMath>
                </a14:m>
                <a:r>
                  <a:rPr lang="en-IN" sz="2400" dirty="0">
                    <a:solidFill>
                      <a:schemeClr val="tx1"/>
                    </a:solidFill>
                  </a:rPr>
                  <a:t> vectors are orthogonal or unrelated</a:t>
                </a:r>
              </a:p>
              <a:p>
                <a:pPr indent="-457200">
                  <a:lnSpc>
                    <a:spcPct val="100000"/>
                  </a:lnSpc>
                  <a:spcBef>
                    <a:spcPts val="0"/>
                  </a:spcBef>
                  <a:buSzPts val="2240"/>
                  <a:buFont typeface="Arial" panose="020B0604020202020204" pitchFamily="34" charset="0"/>
                  <a:buChar char="•"/>
                </a:pPr>
                <a:r>
                  <a:rPr lang="en-IN" sz="2400" dirty="0">
                    <a:solidFill>
                      <a:schemeClr val="tx1"/>
                    </a:solidFill>
                  </a:rPr>
                  <a:t>If </a:t>
                </a:r>
                <a14:m>
                  <m:oMath xmlns:m="http://schemas.openxmlformats.org/officeDocument/2006/math">
                    <m:func>
                      <m:funcPr>
                        <m:ctrlPr>
                          <a:rPr lang="ar-AE"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cos</m:t>
                        </m:r>
                      </m:fName>
                      <m:e>
                        <m:r>
                          <a:rPr lang="ar-AE" sz="2400" b="0" i="1" smtClean="0">
                            <a:solidFill>
                              <a:schemeClr val="tx1"/>
                            </a:solidFill>
                            <a:latin typeface="Cambria Math" panose="02040503050406030204" pitchFamily="18" charset="0"/>
                          </a:rPr>
                          <m:t>𝜃</m:t>
                        </m:r>
                      </m:e>
                    </m:func>
                    <m:r>
                      <a:rPr lang="ar-AE"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m:t>
                    </m:r>
                    <m:r>
                      <a:rPr lang="ar-AE"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m:t>
                    </m:r>
                  </m:oMath>
                </a14:m>
                <a:r>
                  <a:rPr lang="en-IN" sz="2400" dirty="0">
                    <a:solidFill>
                      <a:schemeClr val="tx1"/>
                    </a:solidFill>
                  </a:rPr>
                  <a:t> vectors are in opposite directions</a:t>
                </a:r>
              </a:p>
            </p:txBody>
          </p:sp>
        </mc:Choice>
        <mc:Fallback xmlns="">
          <p:sp>
            <p:nvSpPr>
              <p:cNvPr id="128" name="Google Shape;128;p4"/>
              <p:cNvSpPr txBox="1">
                <a:spLocks noGrp="1" noRot="1" noChangeAspect="1" noMove="1" noResize="1" noEditPoints="1" noAdjustHandles="1" noChangeArrowheads="1" noChangeShapeType="1" noTextEdit="1"/>
              </p:cNvSpPr>
              <p:nvPr>
                <p:ph type="body" idx="1"/>
              </p:nvPr>
            </p:nvSpPr>
            <p:spPr>
              <a:xfrm>
                <a:off x="144176" y="1060696"/>
                <a:ext cx="6292970" cy="5505128"/>
              </a:xfrm>
              <a:prstGeom prst="rect">
                <a:avLst/>
              </a:prstGeom>
              <a:blipFill>
                <a:blip r:embed="rId3"/>
                <a:stretch>
                  <a:fillRect l="-1163" t="-1329" r="-1357"/>
                </a:stretch>
              </a:blipFill>
              <a:ln>
                <a:noFill/>
              </a:ln>
            </p:spPr>
            <p:txBody>
              <a:bodyPr/>
              <a:lstStyle/>
              <a:p>
                <a:r>
                  <a:rPr lang="en-IN">
                    <a:noFill/>
                  </a:rPr>
                  <a:t> </a:t>
                </a:r>
              </a:p>
            </p:txBody>
          </p:sp>
        </mc:Fallback>
      </mc:AlternateContent>
      <p:grpSp>
        <p:nvGrpSpPr>
          <p:cNvPr id="4" name="Group 3">
            <a:extLst>
              <a:ext uri="{FF2B5EF4-FFF2-40B4-BE49-F238E27FC236}">
                <a16:creationId xmlns:a16="http://schemas.microsoft.com/office/drawing/2014/main" id="{7E1D22F7-69EE-0923-20D7-8D265A2A7588}"/>
              </a:ext>
            </a:extLst>
          </p:cNvPr>
          <p:cNvGrpSpPr/>
          <p:nvPr/>
        </p:nvGrpSpPr>
        <p:grpSpPr>
          <a:xfrm>
            <a:off x="6248400" y="633199"/>
            <a:ext cx="5870132" cy="5747281"/>
            <a:chOff x="6096000" y="633199"/>
            <a:chExt cx="5870132" cy="5747281"/>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599800-8F39-D0A5-44EA-13EB6D0B269C}"/>
                    </a:ext>
                  </a:extLst>
                </p:cNvPr>
                <p:cNvSpPr txBox="1"/>
                <p:nvPr/>
              </p:nvSpPr>
              <p:spPr>
                <a:xfrm>
                  <a:off x="6591906" y="633199"/>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5" name="TextBox 4">
                  <a:extLst>
                    <a:ext uri="{FF2B5EF4-FFF2-40B4-BE49-F238E27FC236}">
                      <a16:creationId xmlns:a16="http://schemas.microsoft.com/office/drawing/2014/main" id="{88599800-8F39-D0A5-44EA-13EB6D0B269C}"/>
                    </a:ext>
                  </a:extLst>
                </p:cNvPr>
                <p:cNvSpPr txBox="1">
                  <a:spLocks noRot="1" noChangeAspect="1" noMove="1" noResize="1" noEditPoints="1" noAdjustHandles="1" noChangeArrowheads="1" noChangeShapeType="1" noTextEdit="1"/>
                </p:cNvSpPr>
                <p:nvPr/>
              </p:nvSpPr>
              <p:spPr>
                <a:xfrm>
                  <a:off x="6591906" y="633199"/>
                  <a:ext cx="502839" cy="427497"/>
                </a:xfrm>
                <a:prstGeom prst="rect">
                  <a:avLst/>
                </a:prstGeom>
                <a:blipFill>
                  <a:blip r:embed="rId4"/>
                  <a:stretch>
                    <a:fillRect b="-114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FEA019E-E7A4-682D-051A-866ABA5526E4}"/>
                </a:ext>
              </a:extLst>
            </p:cNvPr>
            <p:cNvPicPr>
              <a:picLocks noChangeAspect="1"/>
            </p:cNvPicPr>
            <p:nvPr/>
          </p:nvPicPr>
          <p:blipFill rotWithShape="1">
            <a:blip r:embed="rId5"/>
            <a:srcRect t="366"/>
            <a:stretch/>
          </p:blipFill>
          <p:spPr>
            <a:xfrm>
              <a:off x="6096000" y="1169318"/>
              <a:ext cx="5514901" cy="5211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3B1CC6-9683-C4FA-79D0-3A5FB7C37436}"/>
                    </a:ext>
                  </a:extLst>
                </p:cNvPr>
                <p:cNvSpPr txBox="1"/>
                <p:nvPr/>
              </p:nvSpPr>
              <p:spPr>
                <a:xfrm>
                  <a:off x="11546910"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7" name="TextBox 6">
                  <a:extLst>
                    <a:ext uri="{FF2B5EF4-FFF2-40B4-BE49-F238E27FC236}">
                      <a16:creationId xmlns:a16="http://schemas.microsoft.com/office/drawing/2014/main" id="{9D3B1CC6-9683-C4FA-79D0-3A5FB7C37436}"/>
                    </a:ext>
                  </a:extLst>
                </p:cNvPr>
                <p:cNvSpPr txBox="1">
                  <a:spLocks noRot="1" noChangeAspect="1" noMove="1" noResize="1" noEditPoints="1" noAdjustHandles="1" noChangeArrowheads="1" noChangeShapeType="1" noTextEdit="1"/>
                </p:cNvSpPr>
                <p:nvPr/>
              </p:nvSpPr>
              <p:spPr>
                <a:xfrm>
                  <a:off x="11546910" y="5337084"/>
                  <a:ext cx="419222" cy="426991"/>
                </a:xfrm>
                <a:prstGeom prst="rect">
                  <a:avLst/>
                </a:prstGeom>
                <a:blipFill>
                  <a:blip r:embed="rId6"/>
                  <a:stretch>
                    <a:fillRect r="-7246" b="-11429"/>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32910F51-7B92-6737-0434-BD79040DD03A}"/>
                </a:ext>
              </a:extLst>
            </p:cNvPr>
            <p:cNvCxnSpPr/>
            <p:nvPr/>
          </p:nvCxnSpPr>
          <p:spPr>
            <a:xfrm>
              <a:off x="6930189" y="1524000"/>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AB49C5F-EF65-C50E-78E4-634895DBD592}"/>
                </a:ext>
              </a:extLst>
            </p:cNvPr>
            <p:cNvCxnSpPr/>
            <p:nvPr/>
          </p:nvCxnSpPr>
          <p:spPr>
            <a:xfrm>
              <a:off x="6930189" y="1955531"/>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9D711B-C91A-2B59-2AE8-47A2103EF96D}"/>
                </a:ext>
              </a:extLst>
            </p:cNvPr>
            <p:cNvCxnSpPr/>
            <p:nvPr/>
          </p:nvCxnSpPr>
          <p:spPr>
            <a:xfrm>
              <a:off x="6930189" y="2369419"/>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B2D5AF-FF0A-2553-056F-72D1705E3201}"/>
                </a:ext>
              </a:extLst>
            </p:cNvPr>
            <p:cNvCxnSpPr/>
            <p:nvPr/>
          </p:nvCxnSpPr>
          <p:spPr>
            <a:xfrm>
              <a:off x="6930189" y="5396440"/>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2F2E21E-FA70-C56A-910B-1F5C51F7FF37}"/>
                </a:ext>
              </a:extLst>
            </p:cNvPr>
            <p:cNvCxnSpPr/>
            <p:nvPr/>
          </p:nvCxnSpPr>
          <p:spPr>
            <a:xfrm>
              <a:off x="6930189" y="4958614"/>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9195177-E88C-3DDF-92DC-D3676ACF8831}"/>
                </a:ext>
              </a:extLst>
            </p:cNvPr>
            <p:cNvCxnSpPr/>
            <p:nvPr/>
          </p:nvCxnSpPr>
          <p:spPr>
            <a:xfrm>
              <a:off x="6930189" y="4554354"/>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2777338-4D15-1E2B-87E0-4E723F1FF3D4}"/>
                </a:ext>
              </a:extLst>
            </p:cNvPr>
            <p:cNvCxnSpPr/>
            <p:nvPr/>
          </p:nvCxnSpPr>
          <p:spPr>
            <a:xfrm>
              <a:off x="6930189" y="4130842"/>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D12FF8F-CE8C-A0F0-4D07-BD0B60453490}"/>
                </a:ext>
              </a:extLst>
            </p:cNvPr>
            <p:cNvCxnSpPr/>
            <p:nvPr/>
          </p:nvCxnSpPr>
          <p:spPr>
            <a:xfrm>
              <a:off x="6930189" y="3716956"/>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3C3A84D-F3CD-440E-37C5-AA82F697DF95}"/>
                </a:ext>
              </a:extLst>
            </p:cNvPr>
            <p:cNvCxnSpPr/>
            <p:nvPr/>
          </p:nvCxnSpPr>
          <p:spPr>
            <a:xfrm>
              <a:off x="6930189" y="3254943"/>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3251665-4072-8937-8E10-CFA6F93F6C11}"/>
                </a:ext>
              </a:extLst>
            </p:cNvPr>
            <p:cNvCxnSpPr/>
            <p:nvPr/>
          </p:nvCxnSpPr>
          <p:spPr>
            <a:xfrm>
              <a:off x="6930189" y="2831432"/>
              <a:ext cx="4616721"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201F78D-B51D-79E5-AF67-96980A89CB81}"/>
                </a:ext>
              </a:extLst>
            </p:cNvPr>
            <p:cNvCxnSpPr>
              <a:cxnSpLocks/>
            </p:cNvCxnSpPr>
            <p:nvPr/>
          </p:nvCxnSpPr>
          <p:spPr>
            <a:xfrm>
              <a:off x="7340770"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E5966E1-2814-E523-328B-6518D3CE8A62}"/>
                </a:ext>
              </a:extLst>
            </p:cNvPr>
            <p:cNvCxnSpPr>
              <a:cxnSpLocks/>
            </p:cNvCxnSpPr>
            <p:nvPr/>
          </p:nvCxnSpPr>
          <p:spPr>
            <a:xfrm>
              <a:off x="7714551"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B5FF3D0-2380-08FD-ECAA-1F730717C036}"/>
                </a:ext>
              </a:extLst>
            </p:cNvPr>
            <p:cNvCxnSpPr>
              <a:cxnSpLocks/>
            </p:cNvCxnSpPr>
            <p:nvPr/>
          </p:nvCxnSpPr>
          <p:spPr>
            <a:xfrm>
              <a:off x="8166938"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7DC945E-B44F-ED85-7E7F-877CD250CD13}"/>
                </a:ext>
              </a:extLst>
            </p:cNvPr>
            <p:cNvCxnSpPr>
              <a:cxnSpLocks/>
            </p:cNvCxnSpPr>
            <p:nvPr/>
          </p:nvCxnSpPr>
          <p:spPr>
            <a:xfrm>
              <a:off x="11083393"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CD63405-F082-529F-64E3-4B545943D952}"/>
                </a:ext>
              </a:extLst>
            </p:cNvPr>
            <p:cNvCxnSpPr>
              <a:cxnSpLocks/>
            </p:cNvCxnSpPr>
            <p:nvPr/>
          </p:nvCxnSpPr>
          <p:spPr>
            <a:xfrm>
              <a:off x="8600075"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F661187-61A1-01CF-8A07-7E6EFDB5CED5}"/>
                </a:ext>
              </a:extLst>
            </p:cNvPr>
            <p:cNvCxnSpPr>
              <a:cxnSpLocks/>
            </p:cNvCxnSpPr>
            <p:nvPr/>
          </p:nvCxnSpPr>
          <p:spPr>
            <a:xfrm>
              <a:off x="9013962"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B013C84-6803-0FE1-026C-27BF8332745E}"/>
                </a:ext>
              </a:extLst>
            </p:cNvPr>
            <p:cNvCxnSpPr>
              <a:cxnSpLocks/>
            </p:cNvCxnSpPr>
            <p:nvPr/>
          </p:nvCxnSpPr>
          <p:spPr>
            <a:xfrm>
              <a:off x="9418222"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5BDA18F-146F-F36F-D420-AA65AD3DB5A6}"/>
                </a:ext>
              </a:extLst>
            </p:cNvPr>
            <p:cNvCxnSpPr>
              <a:cxnSpLocks/>
            </p:cNvCxnSpPr>
            <p:nvPr/>
          </p:nvCxnSpPr>
          <p:spPr>
            <a:xfrm>
              <a:off x="9832109"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0738B27-6A7C-1F38-6415-D88A58EDB11C}"/>
                </a:ext>
              </a:extLst>
            </p:cNvPr>
            <p:cNvCxnSpPr>
              <a:cxnSpLocks/>
            </p:cNvCxnSpPr>
            <p:nvPr/>
          </p:nvCxnSpPr>
          <p:spPr>
            <a:xfrm>
              <a:off x="10255620" y="1169320"/>
              <a:ext cx="0" cy="4664946"/>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01DED6F-3EC3-3170-5A08-AC802C6875D7}"/>
                </a:ext>
              </a:extLst>
            </p:cNvPr>
            <p:cNvCxnSpPr>
              <a:cxnSpLocks/>
            </p:cNvCxnSpPr>
            <p:nvPr/>
          </p:nvCxnSpPr>
          <p:spPr>
            <a:xfrm>
              <a:off x="10659882" y="1169318"/>
              <a:ext cx="0" cy="4664946"/>
            </a:xfrm>
            <a:prstGeom prst="line">
              <a:avLst/>
            </a:prstGeom>
          </p:spPr>
          <p:style>
            <a:lnRef idx="1">
              <a:schemeClr val="dk1"/>
            </a:lnRef>
            <a:fillRef idx="0">
              <a:schemeClr val="dk1"/>
            </a:fillRef>
            <a:effectRef idx="0">
              <a:schemeClr val="dk1"/>
            </a:effectRef>
            <a:fontRef idx="minor">
              <a:schemeClr val="tx1"/>
            </a:fontRef>
          </p:style>
        </p:cxnSp>
      </p:grpSp>
      <p:sp>
        <p:nvSpPr>
          <p:cNvPr id="28" name="Oval 27">
            <a:extLst>
              <a:ext uri="{FF2B5EF4-FFF2-40B4-BE49-F238E27FC236}">
                <a16:creationId xmlns:a16="http://schemas.microsoft.com/office/drawing/2014/main" id="{3984AE13-2F16-10A2-08EB-0C8D4B678363}"/>
              </a:ext>
            </a:extLst>
          </p:cNvPr>
          <p:cNvSpPr/>
          <p:nvPr/>
        </p:nvSpPr>
        <p:spPr>
          <a:xfrm>
            <a:off x="8275776" y="3229715"/>
            <a:ext cx="72000" cy="72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8B6F5F5-C7D8-FFE9-F1B6-C06E4B2BAC9F}"/>
              </a:ext>
            </a:extLst>
          </p:cNvPr>
          <p:cNvSpPr/>
          <p:nvPr/>
        </p:nvSpPr>
        <p:spPr>
          <a:xfrm>
            <a:off x="9953323" y="4094842"/>
            <a:ext cx="72000" cy="72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ADD0B8E-F4EA-902E-D87B-2330C148073D}"/>
                  </a:ext>
                </a:extLst>
              </p:cNvPr>
              <p:cNvSpPr txBox="1"/>
              <p:nvPr/>
            </p:nvSpPr>
            <p:spPr>
              <a:xfrm>
                <a:off x="8357060" y="3231560"/>
                <a:ext cx="485700" cy="475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solidFill>
                                <a:schemeClr val="tx1"/>
                              </a:solidFill>
                              <a:latin typeface="Cambria Math" panose="02040503050406030204" pitchFamily="18" charset="0"/>
                            </a:rPr>
                          </m:ctrlPr>
                        </m:dPr>
                        <m:e>
                          <m:m>
                            <m:mPr>
                              <m:mcs>
                                <m:mc>
                                  <m:mcPr>
                                    <m:count m:val="1"/>
                                    <m:mcJc m:val="center"/>
                                  </m:mcPr>
                                </m:mc>
                              </m:mcs>
                              <m:ctrlPr>
                                <a:rPr lang="en-IN" i="1">
                                  <a:solidFill>
                                    <a:schemeClr val="tx1"/>
                                  </a:solidFill>
                                  <a:latin typeface="Cambria Math" panose="02040503050406030204" pitchFamily="18" charset="0"/>
                                </a:rPr>
                              </m:ctrlPr>
                            </m:mPr>
                            <m:mr>
                              <m:e>
                                <m:sSub>
                                  <m:sSubPr>
                                    <m:ctrlPr>
                                      <a:rPr lang="en-IN" i="1">
                                        <a:solidFill>
                                          <a:schemeClr val="tx1"/>
                                        </a:solidFill>
                                        <a:latin typeface="Cambria Math" panose="02040503050406030204" pitchFamily="18" charset="0"/>
                                      </a:rPr>
                                    </m:ctrlPr>
                                  </m:sSubPr>
                                  <m:e>
                                    <m:r>
                                      <m:rPr>
                                        <m:brk m:alnAt="7"/>
                                      </m:rP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𝑎</m:t>
                                    </m:r>
                                    <m:r>
                                      <m:rPr>
                                        <m:brk m:alnAt="7"/>
                                      </m:rPr>
                                      <a:rPr lang="en-IN" i="1">
                                        <a:solidFill>
                                          <a:schemeClr val="tx1"/>
                                        </a:solidFill>
                                        <a:latin typeface="Cambria Math" panose="02040503050406030204" pitchFamily="18" charset="0"/>
                                      </a:rPr>
                                      <m:t>1</m:t>
                                    </m:r>
                                  </m:sub>
                                </m:sSub>
                              </m:e>
                            </m:mr>
                            <m:m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𝑎</m:t>
                                    </m:r>
                                    <m:r>
                                      <a:rPr lang="en-IN" i="1">
                                        <a:solidFill>
                                          <a:schemeClr val="tx1"/>
                                        </a:solidFill>
                                        <a:latin typeface="Cambria Math" panose="02040503050406030204" pitchFamily="18" charset="0"/>
                                      </a:rPr>
                                      <m:t>2</m:t>
                                    </m:r>
                                  </m:sub>
                                </m:sSub>
                              </m:e>
                            </m:mr>
                          </m:m>
                        </m:e>
                      </m:d>
                    </m:oMath>
                  </m:oMathPara>
                </a14:m>
                <a:endParaRPr lang="en-US" dirty="0"/>
              </a:p>
            </p:txBody>
          </p:sp>
        </mc:Choice>
        <mc:Fallback xmlns="">
          <p:sp>
            <p:nvSpPr>
              <p:cNvPr id="30" name="TextBox 29">
                <a:extLst>
                  <a:ext uri="{FF2B5EF4-FFF2-40B4-BE49-F238E27FC236}">
                    <a16:creationId xmlns:a16="http://schemas.microsoft.com/office/drawing/2014/main" id="{DADD0B8E-F4EA-902E-D87B-2330C148073D}"/>
                  </a:ext>
                </a:extLst>
              </p:cNvPr>
              <p:cNvSpPr txBox="1">
                <a:spLocks noRot="1" noChangeAspect="1" noMove="1" noResize="1" noEditPoints="1" noAdjustHandles="1" noChangeArrowheads="1" noChangeShapeType="1" noTextEdit="1"/>
              </p:cNvSpPr>
              <p:nvPr/>
            </p:nvSpPr>
            <p:spPr>
              <a:xfrm>
                <a:off x="8357060" y="3231560"/>
                <a:ext cx="485700" cy="47577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BA76728-EFE7-B8C0-978D-C431D658D3FD}"/>
                  </a:ext>
                </a:extLst>
              </p:cNvPr>
              <p:cNvSpPr txBox="1"/>
              <p:nvPr/>
            </p:nvSpPr>
            <p:spPr>
              <a:xfrm>
                <a:off x="10056508" y="3646942"/>
                <a:ext cx="460149" cy="475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solidFill>
                                <a:schemeClr val="tx1"/>
                              </a:solidFill>
                              <a:latin typeface="Cambria Math" panose="02040503050406030204" pitchFamily="18" charset="0"/>
                            </a:rPr>
                          </m:ctrlPr>
                        </m:dPr>
                        <m:e>
                          <m:m>
                            <m:mPr>
                              <m:mcs>
                                <m:mc>
                                  <m:mcPr>
                                    <m:count m:val="1"/>
                                    <m:mcJc m:val="center"/>
                                  </m:mcPr>
                                </m:mc>
                              </m:mcs>
                              <m:ctrlPr>
                                <a:rPr lang="en-IN" i="1">
                                  <a:solidFill>
                                    <a:schemeClr val="tx1"/>
                                  </a:solidFill>
                                  <a:latin typeface="Cambria Math" panose="02040503050406030204" pitchFamily="18" charset="0"/>
                                </a:rPr>
                              </m:ctrlPr>
                            </m:mPr>
                            <m:mr>
                              <m:e>
                                <m:sSub>
                                  <m:sSubPr>
                                    <m:ctrlPr>
                                      <a:rPr lang="en-IN" i="1">
                                        <a:solidFill>
                                          <a:schemeClr val="tx1"/>
                                        </a:solidFill>
                                        <a:latin typeface="Cambria Math" panose="02040503050406030204" pitchFamily="18" charset="0"/>
                                      </a:rPr>
                                    </m:ctrlPr>
                                  </m:sSubPr>
                                  <m:e>
                                    <m:r>
                                      <m:rPr>
                                        <m:brk m:alnAt="7"/>
                                      </m:rP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𝑏</m:t>
                                    </m:r>
                                    <m:r>
                                      <m:rPr>
                                        <m:brk m:alnAt="7"/>
                                      </m:rPr>
                                      <a:rPr lang="en-IN" i="1">
                                        <a:solidFill>
                                          <a:schemeClr val="tx1"/>
                                        </a:solidFill>
                                        <a:latin typeface="Cambria Math" panose="02040503050406030204" pitchFamily="18" charset="0"/>
                                      </a:rPr>
                                      <m:t>1</m:t>
                                    </m:r>
                                  </m:sub>
                                </m:sSub>
                              </m:e>
                            </m:mr>
                            <m:mr>
                              <m:e>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𝑏</m:t>
                                    </m:r>
                                    <m:r>
                                      <a:rPr lang="en-IN" i="1">
                                        <a:solidFill>
                                          <a:schemeClr val="tx1"/>
                                        </a:solidFill>
                                        <a:latin typeface="Cambria Math" panose="02040503050406030204" pitchFamily="18" charset="0"/>
                                      </a:rPr>
                                      <m:t>2</m:t>
                                    </m:r>
                                  </m:sub>
                                </m:sSub>
                              </m:e>
                            </m:mr>
                          </m:m>
                        </m:e>
                      </m:d>
                    </m:oMath>
                  </m:oMathPara>
                </a14:m>
                <a:endParaRPr lang="en-US" dirty="0"/>
              </a:p>
            </p:txBody>
          </p:sp>
        </mc:Choice>
        <mc:Fallback xmlns="">
          <p:sp>
            <p:nvSpPr>
              <p:cNvPr id="31" name="TextBox 30">
                <a:extLst>
                  <a:ext uri="{FF2B5EF4-FFF2-40B4-BE49-F238E27FC236}">
                    <a16:creationId xmlns:a16="http://schemas.microsoft.com/office/drawing/2014/main" id="{2BA76728-EFE7-B8C0-978D-C431D658D3FD}"/>
                  </a:ext>
                </a:extLst>
              </p:cNvPr>
              <p:cNvSpPr txBox="1">
                <a:spLocks noRot="1" noChangeAspect="1" noMove="1" noResize="1" noEditPoints="1" noAdjustHandles="1" noChangeArrowheads="1" noChangeShapeType="1" noTextEdit="1"/>
              </p:cNvSpPr>
              <p:nvPr/>
            </p:nvSpPr>
            <p:spPr>
              <a:xfrm>
                <a:off x="10056508" y="3646942"/>
                <a:ext cx="460149" cy="475771"/>
              </a:xfrm>
              <a:prstGeom prst="rect">
                <a:avLst/>
              </a:prstGeom>
              <a:blipFill>
                <a:blip r:embed="rId8"/>
                <a:stretch>
                  <a:fillRect r="-1333"/>
                </a:stretch>
              </a:blipFill>
            </p:spPr>
            <p:txBody>
              <a:bodyPr/>
              <a:lstStyle/>
              <a:p>
                <a:r>
                  <a:rPr lang="en-IN">
                    <a:noFill/>
                  </a:rPr>
                  <a:t> </a:t>
                </a:r>
              </a:p>
            </p:txBody>
          </p:sp>
        </mc:Fallback>
      </mc:AlternateContent>
      <p:cxnSp>
        <p:nvCxnSpPr>
          <p:cNvPr id="3" name="Straight Arrow Connector 2">
            <a:extLst>
              <a:ext uri="{FF2B5EF4-FFF2-40B4-BE49-F238E27FC236}">
                <a16:creationId xmlns:a16="http://schemas.microsoft.com/office/drawing/2014/main" id="{6E037328-AE8F-6DE8-02E8-8B63358AD87E}"/>
              </a:ext>
            </a:extLst>
          </p:cNvPr>
          <p:cNvCxnSpPr/>
          <p:nvPr/>
        </p:nvCxnSpPr>
        <p:spPr>
          <a:xfrm flipV="1">
            <a:off x="7082589" y="3301715"/>
            <a:ext cx="1236749" cy="24623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6F345C75-81EE-0C65-FC7D-C59153A4A340}"/>
              </a:ext>
            </a:extLst>
          </p:cNvPr>
          <p:cNvCxnSpPr>
            <a:cxnSpLocks/>
            <a:endCxn id="29" idx="3"/>
          </p:cNvCxnSpPr>
          <p:nvPr/>
        </p:nvCxnSpPr>
        <p:spPr>
          <a:xfrm flipV="1">
            <a:off x="7053712" y="4156298"/>
            <a:ext cx="2910155" cy="16224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AD48A14-1A74-3A02-4E77-4DD299314A0F}"/>
                  </a:ext>
                </a:extLst>
              </p:cNvPr>
              <p:cNvSpPr txBox="1"/>
              <p:nvPr/>
            </p:nvSpPr>
            <p:spPr>
              <a:xfrm>
                <a:off x="7455448" y="5032197"/>
                <a:ext cx="2671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𝜃</m:t>
                      </m:r>
                    </m:oMath>
                  </m:oMathPara>
                </a14:m>
                <a:endParaRPr lang="en-US" sz="2400" dirty="0"/>
              </a:p>
            </p:txBody>
          </p:sp>
        </mc:Choice>
        <mc:Fallback xmlns="">
          <p:sp>
            <p:nvSpPr>
              <p:cNvPr id="39" name="TextBox 38">
                <a:extLst>
                  <a:ext uri="{FF2B5EF4-FFF2-40B4-BE49-F238E27FC236}">
                    <a16:creationId xmlns:a16="http://schemas.microsoft.com/office/drawing/2014/main" id="{7AD48A14-1A74-3A02-4E77-4DD299314A0F}"/>
                  </a:ext>
                </a:extLst>
              </p:cNvPr>
              <p:cNvSpPr txBox="1">
                <a:spLocks noRot="1" noChangeAspect="1" noMove="1" noResize="1" noEditPoints="1" noAdjustHandles="1" noChangeArrowheads="1" noChangeShapeType="1" noTextEdit="1"/>
              </p:cNvSpPr>
              <p:nvPr/>
            </p:nvSpPr>
            <p:spPr>
              <a:xfrm>
                <a:off x="7455448" y="5032197"/>
                <a:ext cx="267124" cy="369332"/>
              </a:xfrm>
              <a:prstGeom prst="rect">
                <a:avLst/>
              </a:prstGeom>
              <a:blipFill>
                <a:blip r:embed="rId9"/>
                <a:stretch>
                  <a:fillRect l="-22727" r="-20455" b="-9836"/>
                </a:stretch>
              </a:blipFill>
            </p:spPr>
            <p:txBody>
              <a:bodyPr/>
              <a:lstStyle/>
              <a:p>
                <a:r>
                  <a:rPr lang="en-IN">
                    <a:noFill/>
                  </a:rPr>
                  <a:t> </a:t>
                </a:r>
              </a:p>
            </p:txBody>
          </p:sp>
        </mc:Fallback>
      </mc:AlternateContent>
    </p:spTree>
    <p:extLst>
      <p:ext uri="{BB962C8B-B14F-4D97-AF65-F5344CB8AC3E}">
        <p14:creationId xmlns:p14="http://schemas.microsoft.com/office/powerpoint/2010/main" val="235205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1"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ctrTitle"/>
          </p:nvPr>
        </p:nvSpPr>
        <p:spPr>
          <a:xfrm>
            <a:off x="2304999" y="2827179"/>
            <a:ext cx="8024949" cy="897392"/>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B5394"/>
              </a:buClr>
              <a:buSzPts val="4000"/>
              <a:buFont typeface="Gill Sans"/>
              <a:buNone/>
            </a:pPr>
            <a:r>
              <a:rPr lang="en-US" dirty="0"/>
              <a:t>Density and Distribution based Clustering </a:t>
            </a:r>
            <a:endParaRPr dirty="0"/>
          </a:p>
        </p:txBody>
      </p:sp>
    </p:spTree>
    <p:extLst>
      <p:ext uri="{BB962C8B-B14F-4D97-AF65-F5344CB8AC3E}">
        <p14:creationId xmlns:p14="http://schemas.microsoft.com/office/powerpoint/2010/main" val="39884027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Density based Clustering</a:t>
            </a:r>
            <a:endParaRPr dirty="0"/>
          </a:p>
        </p:txBody>
      </p:sp>
      <p:sp>
        <p:nvSpPr>
          <p:cNvPr id="128" name="Google Shape;128;p4"/>
          <p:cNvSpPr txBox="1">
            <a:spLocks noGrp="1"/>
          </p:cNvSpPr>
          <p:nvPr>
            <p:ph type="body" idx="1"/>
          </p:nvPr>
        </p:nvSpPr>
        <p:spPr>
          <a:xfrm>
            <a:off x="517437" y="1222069"/>
            <a:ext cx="7287622" cy="4870382"/>
          </a:xfrm>
          <a:prstGeom prst="rect">
            <a:avLst/>
          </a:prstGeom>
          <a:noFill/>
          <a:ln>
            <a:noFill/>
          </a:ln>
        </p:spPr>
        <p:txBody>
          <a:bodyPr spcFirstLastPara="1" wrap="square" lIns="91425" tIns="45700" rIns="91425" bIns="45700" anchor="t" anchorCtr="0">
            <a:noAutofit/>
          </a:bodyPr>
          <a:lstStyle/>
          <a:p>
            <a:pPr marL="514350" indent="-514350">
              <a:lnSpc>
                <a:spcPct val="110000"/>
              </a:lnSpc>
              <a:spcBef>
                <a:spcPts val="0"/>
              </a:spcBef>
              <a:buSzPts val="2240"/>
              <a:buFont typeface="Arial" panose="020B0604020202020204" pitchFamily="34" charset="0"/>
              <a:buChar char="•"/>
            </a:pPr>
            <a:r>
              <a:rPr lang="en-IN" sz="2400" dirty="0">
                <a:solidFill>
                  <a:srgbClr val="0070C0"/>
                </a:solidFill>
              </a:rPr>
              <a:t>Note:</a:t>
            </a:r>
            <a:r>
              <a:rPr lang="en-IN" sz="2400" dirty="0">
                <a:solidFill>
                  <a:schemeClr val="tx1"/>
                </a:solidFill>
              </a:rPr>
              <a:t> Distance based methods assume that the clusters are in specific shape (spherical or elliptical)</a:t>
            </a:r>
          </a:p>
          <a:p>
            <a:pPr marL="514350" indent="-514350">
              <a:lnSpc>
                <a:spcPct val="110000"/>
              </a:lnSpc>
              <a:spcBef>
                <a:spcPts val="0"/>
              </a:spcBef>
              <a:buSzPts val="2240"/>
              <a:buFont typeface="Arial" panose="020B0604020202020204" pitchFamily="34" charset="0"/>
              <a:buChar char="•"/>
            </a:pPr>
            <a:r>
              <a:rPr lang="en-IN" sz="2400" dirty="0">
                <a:solidFill>
                  <a:srgbClr val="0070C0"/>
                </a:solidFill>
              </a:rPr>
              <a:t>Density based</a:t>
            </a:r>
            <a:r>
              <a:rPr lang="en-IN" sz="2400" dirty="0">
                <a:solidFill>
                  <a:schemeClr val="tx1"/>
                </a:solidFill>
              </a:rPr>
              <a:t>: No assumption on shape of cluster</a:t>
            </a:r>
          </a:p>
          <a:p>
            <a:pPr marL="514350" indent="-514350">
              <a:lnSpc>
                <a:spcPct val="110000"/>
              </a:lnSpc>
              <a:spcBef>
                <a:spcPts val="0"/>
              </a:spcBef>
              <a:buSzPts val="2240"/>
              <a:buFont typeface="Arial" panose="020B0604020202020204" pitchFamily="34" charset="0"/>
              <a:buChar char="•"/>
            </a:pPr>
            <a:r>
              <a:rPr lang="en-IN" sz="2400" dirty="0">
                <a:solidFill>
                  <a:srgbClr val="0070C0"/>
                </a:solidFill>
              </a:rPr>
              <a:t>Intuition: </a:t>
            </a:r>
            <a:r>
              <a:rPr lang="en-IN" sz="2400" dirty="0">
                <a:solidFill>
                  <a:schemeClr val="tx1"/>
                </a:solidFill>
              </a:rPr>
              <a:t>Groups data points with high density into one cluster </a:t>
            </a:r>
          </a:p>
          <a:p>
            <a:pPr marL="514350" indent="-514350">
              <a:lnSpc>
                <a:spcPct val="110000"/>
              </a:lnSpc>
              <a:spcBef>
                <a:spcPts val="0"/>
              </a:spcBef>
              <a:buSzPts val="2240"/>
              <a:buFont typeface="Arial" panose="020B0604020202020204" pitchFamily="34" charset="0"/>
              <a:buChar char="•"/>
            </a:pPr>
            <a:r>
              <a:rPr lang="en-IN" sz="2400" dirty="0">
                <a:solidFill>
                  <a:schemeClr val="tx1"/>
                </a:solidFill>
              </a:rPr>
              <a:t>Points not in high density region are not clustered and are considered outlier points</a:t>
            </a:r>
          </a:p>
          <a:p>
            <a:pPr marL="514350" indent="-514350">
              <a:lnSpc>
                <a:spcPct val="110000"/>
              </a:lnSpc>
              <a:spcBef>
                <a:spcPts val="0"/>
              </a:spcBef>
              <a:buSzPts val="2240"/>
              <a:buFont typeface="Arial" panose="020B0604020202020204" pitchFamily="34" charset="0"/>
              <a:buChar char="•"/>
            </a:pPr>
            <a:r>
              <a:rPr lang="en-IN" sz="2400" dirty="0">
                <a:solidFill>
                  <a:srgbClr val="0070C0"/>
                </a:solidFill>
              </a:rPr>
              <a:t>Useful:</a:t>
            </a:r>
          </a:p>
          <a:p>
            <a:pPr marL="971550" lvl="1" indent="-514350">
              <a:lnSpc>
                <a:spcPct val="110000"/>
              </a:lnSpc>
              <a:spcBef>
                <a:spcPts val="0"/>
              </a:spcBef>
              <a:buSzPts val="2240"/>
              <a:buFont typeface="Arial" panose="020B0604020202020204" pitchFamily="34" charset="0"/>
              <a:buChar char="•"/>
            </a:pPr>
            <a:r>
              <a:rPr lang="en-IN" sz="2400" dirty="0">
                <a:solidFill>
                  <a:schemeClr val="tx1"/>
                </a:solidFill>
              </a:rPr>
              <a:t>When clusters are of varied shapes but are densely populated </a:t>
            </a:r>
          </a:p>
          <a:p>
            <a:pPr marL="971550" lvl="1" indent="-514350">
              <a:lnSpc>
                <a:spcPct val="110000"/>
              </a:lnSpc>
              <a:spcBef>
                <a:spcPts val="0"/>
              </a:spcBef>
              <a:buSzPts val="2240"/>
              <a:buFont typeface="Arial" panose="020B0604020202020204" pitchFamily="34" charset="0"/>
              <a:buChar char="•"/>
            </a:pPr>
            <a:r>
              <a:rPr lang="en-IN" sz="2400" dirty="0">
                <a:solidFill>
                  <a:schemeClr val="tx1"/>
                </a:solidFill>
              </a:rPr>
              <a:t> to separate outliers from the points in dense regions</a:t>
            </a:r>
          </a:p>
        </p:txBody>
      </p:sp>
      <p:sp>
        <p:nvSpPr>
          <p:cNvPr id="2" name="Rectangle 1">
            <a:extLst>
              <a:ext uri="{FF2B5EF4-FFF2-40B4-BE49-F238E27FC236}">
                <a16:creationId xmlns:a16="http://schemas.microsoft.com/office/drawing/2014/main" id="{87D399E0-7DBF-DCDE-5055-D14F45B8BDD9}"/>
              </a:ext>
            </a:extLst>
          </p:cNvPr>
          <p:cNvSpPr/>
          <p:nvPr/>
        </p:nvSpPr>
        <p:spPr>
          <a:xfrm>
            <a:off x="8087381" y="832778"/>
            <a:ext cx="3723599" cy="256032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050" name="Picture 2">
            <a:extLst>
              <a:ext uri="{FF2B5EF4-FFF2-40B4-BE49-F238E27FC236}">
                <a16:creationId xmlns:a16="http://schemas.microsoft.com/office/drawing/2014/main" id="{99560456-CC7D-9352-AE64-0720845AA8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2" t="8191" r="55712" b="7850"/>
          <a:stretch/>
        </p:blipFill>
        <p:spPr bwMode="auto">
          <a:xfrm>
            <a:off x="8185419" y="890529"/>
            <a:ext cx="3527521" cy="24448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18624E8-45A6-F52C-05DC-15A572EFEDEA}"/>
              </a:ext>
            </a:extLst>
          </p:cNvPr>
          <p:cNvSpPr/>
          <p:nvPr/>
        </p:nvSpPr>
        <p:spPr>
          <a:xfrm>
            <a:off x="8087381" y="3765673"/>
            <a:ext cx="3723599" cy="256032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052" name="Picture 4">
            <a:extLst>
              <a:ext uri="{FF2B5EF4-FFF2-40B4-BE49-F238E27FC236}">
                <a16:creationId xmlns:a16="http://schemas.microsoft.com/office/drawing/2014/main" id="{F5507646-A8C2-8D1B-F1FE-EF48DD4B8C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579" t="10233" r="3368" b="10574"/>
          <a:stretch/>
        </p:blipFill>
        <p:spPr bwMode="auto">
          <a:xfrm>
            <a:off x="8204005" y="3847433"/>
            <a:ext cx="3310197" cy="23968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4C6215-FCFE-1368-1934-513ACC2B5AA5}"/>
              </a:ext>
            </a:extLst>
          </p:cNvPr>
          <p:cNvSpPr txBox="1"/>
          <p:nvPr/>
        </p:nvSpPr>
        <p:spPr>
          <a:xfrm>
            <a:off x="8061236" y="3394180"/>
            <a:ext cx="3749744" cy="369332"/>
          </a:xfrm>
          <a:prstGeom prst="rect">
            <a:avLst/>
          </a:prstGeom>
          <a:noFill/>
        </p:spPr>
        <p:txBody>
          <a:bodyPr wrap="none" rtlCol="0">
            <a:spAutoFit/>
          </a:bodyPr>
          <a:lstStyle/>
          <a:p>
            <a:r>
              <a:rPr lang="en-IN" sz="1800" dirty="0">
                <a:solidFill>
                  <a:srgbClr val="0070C0"/>
                </a:solidFill>
                <a:latin typeface="Times New Roman" panose="02020603050405020304" pitchFamily="18" charset="0"/>
                <a:cs typeface="Times New Roman" panose="02020603050405020304" pitchFamily="18" charset="0"/>
              </a:rPr>
              <a:t>Clusters after Density based clustering</a:t>
            </a:r>
            <a:endParaRPr lang="en-US" sz="1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980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fad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fad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fade">
                                      <p:cBhvr>
                                        <p:cTn id="17" dur="500"/>
                                        <p:tgtEl>
                                          <p:spTgt spid="128">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8">
                                            <p:txEl>
                                              <p:pRg st="4" end="4"/>
                                            </p:txEl>
                                          </p:spTgt>
                                        </p:tgtEl>
                                        <p:attrNameLst>
                                          <p:attrName>style.visibility</p:attrName>
                                        </p:attrNameLst>
                                      </p:cBhvr>
                                      <p:to>
                                        <p:strVal val="visible"/>
                                      </p:to>
                                    </p:set>
                                    <p:animEffect transition="in" filter="fade">
                                      <p:cBhvr>
                                        <p:cTn id="20" dur="500"/>
                                        <p:tgtEl>
                                          <p:spTgt spid="128">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8">
                                            <p:txEl>
                                              <p:pRg st="5" end="5"/>
                                            </p:txEl>
                                          </p:spTgt>
                                        </p:tgtEl>
                                        <p:attrNameLst>
                                          <p:attrName>style.visibility</p:attrName>
                                        </p:attrNameLst>
                                      </p:cBhvr>
                                      <p:to>
                                        <p:strVal val="visible"/>
                                      </p:to>
                                    </p:set>
                                    <p:animEffect transition="in" filter="fade">
                                      <p:cBhvr>
                                        <p:cTn id="23" dur="500"/>
                                        <p:tgtEl>
                                          <p:spTgt spid="128">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8">
                                            <p:txEl>
                                              <p:pRg st="6" end="6"/>
                                            </p:txEl>
                                          </p:spTgt>
                                        </p:tgtEl>
                                        <p:attrNameLst>
                                          <p:attrName>style.visibility</p:attrName>
                                        </p:attrNameLst>
                                      </p:cBhvr>
                                      <p:to>
                                        <p:strVal val="visible"/>
                                      </p:to>
                                    </p:set>
                                    <p:animEffect transition="in" filter="fade">
                                      <p:cBhvr>
                                        <p:cTn id="26" dur="500"/>
                                        <p:tgtEl>
                                          <p:spTgt spid="128">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500"/>
                                        <p:tgtEl>
                                          <p:spTgt spid="20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2052"/>
                                        </p:tgtEl>
                                        <p:attrNameLst>
                                          <p:attrName>style.visibility</p:attrName>
                                        </p:attrNameLst>
                                      </p:cBhvr>
                                      <p:to>
                                        <p:strVal val="visible"/>
                                      </p:to>
                                    </p:set>
                                    <p:animEffect transition="in" filter="fade">
                                      <p:cBhvr>
                                        <p:cTn id="42" dur="500"/>
                                        <p:tgtEl>
                                          <p:spTgt spid="20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Introduction to Unsupervised Learning</a:t>
            </a:r>
            <a:endParaRPr dirty="0"/>
          </a:p>
        </p:txBody>
      </p:sp>
      <mc:AlternateContent xmlns:mc="http://schemas.openxmlformats.org/markup-compatibility/2006" xmlns:a14="http://schemas.microsoft.com/office/drawing/2010/main">
        <mc:Choice Requires="a14">
          <p:sp>
            <p:nvSpPr>
              <p:cNvPr id="128" name="Google Shape;128;p4"/>
              <p:cNvSpPr txBox="1">
                <a:spLocks noGrp="1"/>
              </p:cNvSpPr>
              <p:nvPr>
                <p:ph type="body" idx="1"/>
              </p:nvPr>
            </p:nvSpPr>
            <p:spPr>
              <a:xfrm>
                <a:off x="579120" y="1524000"/>
                <a:ext cx="10332720" cy="4464505"/>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US" sz="2600" dirty="0"/>
                  <a:t>A sub-field of machine learning in which patterns are learnt from datasets consisting of samples without labels i.e., there exist only features </a:t>
                </a:r>
                <a14:m>
                  <m:oMath xmlns:m="http://schemas.openxmlformats.org/officeDocument/2006/math">
                    <m:r>
                      <a:rPr lang="en-IN" sz="2600" b="0" i="1" smtClean="0">
                        <a:latin typeface="Cambria Math" panose="02040503050406030204" pitchFamily="18" charset="0"/>
                      </a:rPr>
                      <m:t>(</m:t>
                    </m:r>
                    <m:sSub>
                      <m:sSubPr>
                        <m:ctrlPr>
                          <a:rPr lang="en-IN" sz="2600" b="0" i="1" smtClean="0">
                            <a:latin typeface="Cambria Math" panose="02040503050406030204" pitchFamily="18" charset="0"/>
                          </a:rPr>
                        </m:ctrlPr>
                      </m:sSubPr>
                      <m:e>
                        <m:r>
                          <a:rPr lang="en-IN" sz="2600" b="0" i="1" smtClean="0">
                            <a:latin typeface="Cambria Math" panose="02040503050406030204" pitchFamily="18" charset="0"/>
                          </a:rPr>
                          <m:t>𝑥</m:t>
                        </m:r>
                      </m:e>
                      <m:sub>
                        <m:r>
                          <a:rPr lang="en-IN" sz="2600" b="0" i="1" smtClean="0">
                            <a:latin typeface="Cambria Math" panose="02040503050406030204" pitchFamily="18" charset="0"/>
                          </a:rPr>
                          <m:t>1</m:t>
                        </m:r>
                      </m:sub>
                    </m:sSub>
                    <m:r>
                      <a:rPr lang="en-IN" sz="2600" b="0" i="1" smtClean="0">
                        <a:latin typeface="Cambria Math" panose="02040503050406030204" pitchFamily="18" charset="0"/>
                      </a:rPr>
                      <m:t>,</m:t>
                    </m:r>
                    <m:sSub>
                      <m:sSubPr>
                        <m:ctrlPr>
                          <a:rPr lang="en-IN" sz="2600" b="0" i="1" smtClean="0">
                            <a:latin typeface="Cambria Math" panose="02040503050406030204" pitchFamily="18" charset="0"/>
                          </a:rPr>
                        </m:ctrlPr>
                      </m:sSubPr>
                      <m:e>
                        <m:r>
                          <a:rPr lang="en-IN" sz="2600" b="0" i="1" smtClean="0">
                            <a:latin typeface="Cambria Math" panose="02040503050406030204" pitchFamily="18" charset="0"/>
                          </a:rPr>
                          <m:t>𝑥</m:t>
                        </m:r>
                      </m:e>
                      <m:sub>
                        <m:r>
                          <a:rPr lang="en-IN" sz="2600" b="0" i="1" smtClean="0">
                            <a:latin typeface="Cambria Math" panose="02040503050406030204" pitchFamily="18" charset="0"/>
                          </a:rPr>
                          <m:t>2</m:t>
                        </m:r>
                      </m:sub>
                    </m:sSub>
                    <m:r>
                      <a:rPr lang="en-IN" sz="2600" b="0" i="1" smtClean="0">
                        <a:latin typeface="Cambria Math" panose="02040503050406030204" pitchFamily="18" charset="0"/>
                      </a:rPr>
                      <m:t>,…)</m:t>
                    </m:r>
                  </m:oMath>
                </a14:m>
                <a:r>
                  <a:rPr lang="en-US" sz="2600" dirty="0"/>
                  <a:t> but no targets variables in the given data</a:t>
                </a:r>
              </a:p>
              <a:p>
                <a:pPr indent="-457200">
                  <a:lnSpc>
                    <a:spcPct val="100000"/>
                  </a:lnSpc>
                  <a:spcBef>
                    <a:spcPts val="0"/>
                  </a:spcBef>
                  <a:buSzPts val="2240"/>
                  <a:buFont typeface="Courier New" panose="02070309020205020404" pitchFamily="49" charset="0"/>
                  <a:buChar char="o"/>
                </a:pPr>
                <a:r>
                  <a:rPr lang="en-US" sz="2600" dirty="0">
                    <a:solidFill>
                      <a:schemeClr val="tx1"/>
                    </a:solidFill>
                  </a:rPr>
                  <a:t>No notion of dependent and independent variables</a:t>
                </a:r>
              </a:p>
              <a:p>
                <a:pPr indent="-457200">
                  <a:lnSpc>
                    <a:spcPct val="100000"/>
                  </a:lnSpc>
                  <a:spcBef>
                    <a:spcPts val="0"/>
                  </a:spcBef>
                  <a:buSzPts val="2240"/>
                  <a:buFont typeface="Courier New" panose="02070309020205020404" pitchFamily="49" charset="0"/>
                  <a:buChar char="o"/>
                </a:pPr>
                <a:r>
                  <a:rPr lang="en-US" sz="2600" dirty="0"/>
                  <a:t>Useful for understanding the distribution of data or patterns in data and extracting valuable information from it</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Tasks include: clustering, dimensionality reduction, anomaly/outlier detection and association rule mining</a:t>
                </a:r>
                <a:endParaRPr sz="2600" dirty="0">
                  <a:solidFill>
                    <a:schemeClr val="tx1"/>
                  </a:solidFill>
                </a:endParaRPr>
              </a:p>
            </p:txBody>
          </p:sp>
        </mc:Choice>
        <mc:Fallback xmlns="">
          <p:sp>
            <p:nvSpPr>
              <p:cNvPr id="128" name="Google Shape;128;p4"/>
              <p:cNvSpPr txBox="1">
                <a:spLocks noGrp="1" noRot="1" noChangeAspect="1" noMove="1" noResize="1" noEditPoints="1" noAdjustHandles="1" noChangeArrowheads="1" noChangeShapeType="1" noTextEdit="1"/>
              </p:cNvSpPr>
              <p:nvPr>
                <p:ph type="body" idx="1"/>
              </p:nvPr>
            </p:nvSpPr>
            <p:spPr>
              <a:xfrm>
                <a:off x="579120" y="1524000"/>
                <a:ext cx="10332720" cy="4464505"/>
              </a:xfrm>
              <a:prstGeom prst="rect">
                <a:avLst/>
              </a:prstGeom>
              <a:blipFill>
                <a:blip r:embed="rId3"/>
                <a:stretch>
                  <a:fillRect l="-708" t="-1230" r="-1239"/>
                </a:stretch>
              </a:blipFill>
              <a:ln>
                <a:noFill/>
              </a:ln>
            </p:spPr>
            <p:txBody>
              <a:bodyPr/>
              <a:lstStyle/>
              <a:p>
                <a:r>
                  <a:rPr lang="en-IN">
                    <a:noFill/>
                  </a:rPr>
                  <a:t> </a:t>
                </a:r>
              </a:p>
            </p:txBody>
          </p:sp>
        </mc:Fallback>
      </mc:AlternateContent>
      <p:pic>
        <p:nvPicPr>
          <p:cNvPr id="2" name="Picture 1"/>
          <p:cNvPicPr>
            <a:picLocks noChangeAspect="1"/>
          </p:cNvPicPr>
          <p:nvPr/>
        </p:nvPicPr>
        <p:blipFill>
          <a:blip r:embed="rId4"/>
          <a:stretch>
            <a:fillRect/>
          </a:stretch>
        </p:blipFill>
        <p:spPr>
          <a:xfrm>
            <a:off x="1804035" y="4998720"/>
            <a:ext cx="2027506" cy="1354137"/>
          </a:xfrm>
          <a:prstGeom prst="rect">
            <a:avLst/>
          </a:prstGeom>
        </p:spPr>
      </p:pic>
      <p:pic>
        <p:nvPicPr>
          <p:cNvPr id="3" name="Picture 2"/>
          <p:cNvPicPr>
            <a:picLocks noChangeAspect="1"/>
          </p:cNvPicPr>
          <p:nvPr/>
        </p:nvPicPr>
        <p:blipFill>
          <a:blip r:embed="rId5"/>
          <a:stretch>
            <a:fillRect/>
          </a:stretch>
        </p:blipFill>
        <p:spPr>
          <a:xfrm>
            <a:off x="7671435" y="4428617"/>
            <a:ext cx="2945765" cy="22128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2" end="2"/>
                                            </p:txEl>
                                          </p:spTgt>
                                        </p:tgtEl>
                                        <p:attrNameLst>
                                          <p:attrName>style.visibility</p:attrName>
                                        </p:attrNameLst>
                                      </p:cBhvr>
                                      <p:to>
                                        <p:strVal val="visible"/>
                                      </p:to>
                                    </p:set>
                                    <p:animEffect transition="in" filter="fade">
                                      <p:cBhvr>
                                        <p:cTn id="7" dur="500"/>
                                        <p:tgtEl>
                                          <p:spTgt spid="12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3" end="3"/>
                                            </p:txEl>
                                          </p:spTgt>
                                        </p:tgtEl>
                                        <p:attrNameLst>
                                          <p:attrName>style.visibility</p:attrName>
                                        </p:attrNameLst>
                                      </p:cBhvr>
                                      <p:to>
                                        <p:strVal val="visible"/>
                                      </p:to>
                                    </p:set>
                                    <p:animEffect transition="in" filter="fade">
                                      <p:cBhvr>
                                        <p:cTn id="12"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352700" y="-10954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Density based Clustering</a:t>
            </a:r>
            <a:endParaRPr dirty="0"/>
          </a:p>
        </p:txBody>
      </p:sp>
      <p:sp>
        <p:nvSpPr>
          <p:cNvPr id="128" name="Google Shape;128;p4"/>
          <p:cNvSpPr txBox="1">
            <a:spLocks noGrp="1"/>
          </p:cNvSpPr>
          <p:nvPr>
            <p:ph type="body" idx="1"/>
          </p:nvPr>
        </p:nvSpPr>
        <p:spPr>
          <a:xfrm>
            <a:off x="509056" y="749877"/>
            <a:ext cx="11093663" cy="1203305"/>
          </a:xfrm>
          <a:prstGeom prst="rect">
            <a:avLst/>
          </a:prstGeom>
          <a:noFill/>
          <a:ln>
            <a:noFill/>
          </a:ln>
        </p:spPr>
        <p:txBody>
          <a:bodyPr spcFirstLastPara="1" wrap="square" lIns="91425" tIns="45700" rIns="91425" bIns="45700" anchor="t" anchorCtr="0">
            <a:noAutofit/>
          </a:bodyPr>
          <a:lstStyle/>
          <a:p>
            <a:pPr marL="514350" indent="-514350">
              <a:lnSpc>
                <a:spcPct val="110000"/>
              </a:lnSpc>
              <a:spcBef>
                <a:spcPts val="0"/>
              </a:spcBef>
              <a:buSzPts val="2240"/>
              <a:buFont typeface="Arial" panose="020B0604020202020204" pitchFamily="34" charset="0"/>
              <a:buChar char="•"/>
            </a:pPr>
            <a:r>
              <a:rPr lang="en-IN" sz="2400" dirty="0">
                <a:solidFill>
                  <a:srgbClr val="0070C0"/>
                </a:solidFill>
              </a:rPr>
              <a:t>DBSCAN</a:t>
            </a:r>
            <a:r>
              <a:rPr lang="en-IN" sz="2400" dirty="0">
                <a:solidFill>
                  <a:schemeClr val="tx1"/>
                </a:solidFill>
              </a:rPr>
              <a:t>-most popular density based clustering </a:t>
            </a:r>
            <a:r>
              <a:rPr lang="en-IN" sz="2400" dirty="0" smtClean="0">
                <a:solidFill>
                  <a:schemeClr val="tx1"/>
                </a:solidFill>
              </a:rPr>
              <a:t>technique </a:t>
            </a:r>
            <a:r>
              <a:rPr lang="en-US" sz="1600" dirty="0"/>
              <a:t>Density-Based Spatial </a:t>
            </a:r>
            <a:r>
              <a:rPr lang="en-US" sz="1600" b="1" dirty="0"/>
              <a:t>Clustering</a:t>
            </a:r>
            <a:r>
              <a:rPr lang="en-US" sz="1600" dirty="0"/>
              <a:t> of Applications with Noise</a:t>
            </a:r>
            <a:r>
              <a:rPr lang="en-US" dirty="0"/>
              <a:t> </a:t>
            </a:r>
            <a:endParaRPr lang="en-IN" sz="2400" dirty="0">
              <a:solidFill>
                <a:schemeClr val="tx1"/>
              </a:solidFill>
            </a:endParaRPr>
          </a:p>
          <a:p>
            <a:pPr marL="514350" indent="-514350">
              <a:lnSpc>
                <a:spcPct val="110000"/>
              </a:lnSpc>
              <a:spcBef>
                <a:spcPts val="0"/>
              </a:spcBef>
              <a:buSzPts val="2240"/>
              <a:buFont typeface="Arial" panose="020B0604020202020204" pitchFamily="34" charset="0"/>
              <a:buChar char="•"/>
            </a:pPr>
            <a:r>
              <a:rPr lang="en-IN" sz="2200" dirty="0">
                <a:solidFill>
                  <a:srgbClr val="0070C0"/>
                </a:solidFill>
              </a:rPr>
              <a:t>Example</a:t>
            </a:r>
            <a:r>
              <a:rPr lang="en-IN" sz="2200" dirty="0">
                <a:solidFill>
                  <a:schemeClr val="tx1"/>
                </a:solidFill>
              </a:rPr>
              <a:t>: To separate high valued customers from a large group of customers based on their purchase patterns</a:t>
            </a:r>
            <a:endParaRPr sz="2200" dirty="0">
              <a:solidFill>
                <a:schemeClr val="tx1"/>
              </a:solidFill>
            </a:endParaRPr>
          </a:p>
        </p:txBody>
      </p:sp>
      <p:pic>
        <p:nvPicPr>
          <p:cNvPr id="1026" name="Picture 2" descr="Wholesale Data - Groceries">
            <a:extLst>
              <a:ext uri="{FF2B5EF4-FFF2-40B4-BE49-F238E27FC236}">
                <a16:creationId xmlns:a16="http://schemas.microsoft.com/office/drawing/2014/main" id="{B11FC056-1566-A11E-8E92-47371E69A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3" t="7281" r="4318" b="5853"/>
          <a:stretch/>
        </p:blipFill>
        <p:spPr bwMode="auto">
          <a:xfrm>
            <a:off x="1451836" y="2509520"/>
            <a:ext cx="4918484" cy="3505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BSCAN on Wholesale data">
            <a:extLst>
              <a:ext uri="{FF2B5EF4-FFF2-40B4-BE49-F238E27FC236}">
                <a16:creationId xmlns:a16="http://schemas.microsoft.com/office/drawing/2014/main" id="{F83E5906-A217-56AC-155A-98311F5962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82" t="9677" r="3457" b="6724"/>
          <a:stretch/>
        </p:blipFill>
        <p:spPr bwMode="auto">
          <a:xfrm>
            <a:off x="6937585" y="2580274"/>
            <a:ext cx="5068226" cy="3505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7BF3DE-2B68-4F9B-4CE9-889A08A646B5}"/>
              </a:ext>
            </a:extLst>
          </p:cNvPr>
          <p:cNvSpPr txBox="1"/>
          <p:nvPr/>
        </p:nvSpPr>
        <p:spPr>
          <a:xfrm>
            <a:off x="2262130" y="5916415"/>
            <a:ext cx="3865161" cy="369332"/>
          </a:xfrm>
          <a:prstGeom prst="rect">
            <a:avLst/>
          </a:prstGeom>
          <a:noFill/>
        </p:spPr>
        <p:txBody>
          <a:bodyPr wrap="none" rtlCol="0">
            <a:spAutoFit/>
          </a:bodyPr>
          <a:lstStyle/>
          <a:p>
            <a:r>
              <a:rPr lang="en-IN" sz="1800" dirty="0">
                <a:solidFill>
                  <a:srgbClr val="0070C0"/>
                </a:solidFill>
              </a:rPr>
              <a:t>Annual Grocery purchases (scaled) </a:t>
            </a:r>
            <a:endParaRPr lang="en-US" sz="1800" dirty="0">
              <a:solidFill>
                <a:srgbClr val="0070C0"/>
              </a:solidFill>
            </a:endParaRPr>
          </a:p>
        </p:txBody>
      </p:sp>
      <p:sp>
        <p:nvSpPr>
          <p:cNvPr id="6" name="TextBox 5">
            <a:extLst>
              <a:ext uri="{FF2B5EF4-FFF2-40B4-BE49-F238E27FC236}">
                <a16:creationId xmlns:a16="http://schemas.microsoft.com/office/drawing/2014/main" id="{97F17164-825C-386C-0415-3A119E8B4665}"/>
              </a:ext>
            </a:extLst>
          </p:cNvPr>
          <p:cNvSpPr txBox="1"/>
          <p:nvPr/>
        </p:nvSpPr>
        <p:spPr>
          <a:xfrm>
            <a:off x="138656" y="3514344"/>
            <a:ext cx="1313180" cy="1200329"/>
          </a:xfrm>
          <a:prstGeom prst="rect">
            <a:avLst/>
          </a:prstGeom>
          <a:noFill/>
        </p:spPr>
        <p:txBody>
          <a:bodyPr wrap="none" rtlCol="0">
            <a:spAutoFit/>
          </a:bodyPr>
          <a:lstStyle/>
          <a:p>
            <a:r>
              <a:rPr lang="en-IN" sz="1800" dirty="0">
                <a:solidFill>
                  <a:srgbClr val="0070C0"/>
                </a:solidFill>
              </a:rPr>
              <a:t>Annual </a:t>
            </a:r>
          </a:p>
          <a:p>
            <a:r>
              <a:rPr lang="en-IN" sz="1800" dirty="0">
                <a:solidFill>
                  <a:srgbClr val="0070C0"/>
                </a:solidFill>
              </a:rPr>
              <a:t>Electronics</a:t>
            </a:r>
          </a:p>
          <a:p>
            <a:r>
              <a:rPr lang="en-IN" sz="1800" dirty="0">
                <a:solidFill>
                  <a:srgbClr val="0070C0"/>
                </a:solidFill>
              </a:rPr>
              <a:t>Purchases</a:t>
            </a:r>
          </a:p>
          <a:p>
            <a:r>
              <a:rPr lang="en-IN" sz="1800" dirty="0">
                <a:solidFill>
                  <a:srgbClr val="0070C0"/>
                </a:solidFill>
              </a:rPr>
              <a:t> (scaled) </a:t>
            </a:r>
            <a:endParaRPr lang="en-US" sz="1800" dirty="0">
              <a:solidFill>
                <a:srgbClr val="0070C0"/>
              </a:solidFill>
            </a:endParaRPr>
          </a:p>
        </p:txBody>
      </p:sp>
      <p:sp>
        <p:nvSpPr>
          <p:cNvPr id="8" name="TextBox 7">
            <a:extLst>
              <a:ext uri="{FF2B5EF4-FFF2-40B4-BE49-F238E27FC236}">
                <a16:creationId xmlns:a16="http://schemas.microsoft.com/office/drawing/2014/main" id="{125312D6-6DE1-9F07-4EBA-A9E4CDDAB834}"/>
              </a:ext>
            </a:extLst>
          </p:cNvPr>
          <p:cNvSpPr txBox="1"/>
          <p:nvPr/>
        </p:nvSpPr>
        <p:spPr>
          <a:xfrm>
            <a:off x="8016137" y="2241084"/>
            <a:ext cx="3454792" cy="369332"/>
          </a:xfrm>
          <a:prstGeom prst="rect">
            <a:avLst/>
          </a:prstGeom>
          <a:noFill/>
        </p:spPr>
        <p:txBody>
          <a:bodyPr wrap="none" rtlCol="0">
            <a:spAutoFit/>
          </a:bodyPr>
          <a:lstStyle/>
          <a:p>
            <a:r>
              <a:rPr lang="en-IN" sz="1800" dirty="0">
                <a:solidFill>
                  <a:srgbClr val="0070C0"/>
                </a:solidFill>
              </a:rPr>
              <a:t>DBSCAN applied on whole data</a:t>
            </a:r>
            <a:endParaRPr lang="en-US" sz="1800" dirty="0">
              <a:solidFill>
                <a:srgbClr val="0070C0"/>
              </a:solidFill>
            </a:endParaRPr>
          </a:p>
        </p:txBody>
      </p:sp>
      <p:sp>
        <p:nvSpPr>
          <p:cNvPr id="9" name="TextBox 8">
            <a:extLst>
              <a:ext uri="{FF2B5EF4-FFF2-40B4-BE49-F238E27FC236}">
                <a16:creationId xmlns:a16="http://schemas.microsoft.com/office/drawing/2014/main" id="{4B14D3C4-F4A1-D868-FCBE-AA721526FE79}"/>
              </a:ext>
            </a:extLst>
          </p:cNvPr>
          <p:cNvSpPr txBox="1"/>
          <p:nvPr/>
        </p:nvSpPr>
        <p:spPr>
          <a:xfrm>
            <a:off x="7424660" y="6120682"/>
            <a:ext cx="3352200" cy="646331"/>
          </a:xfrm>
          <a:prstGeom prst="rect">
            <a:avLst/>
          </a:prstGeom>
          <a:noFill/>
        </p:spPr>
        <p:txBody>
          <a:bodyPr wrap="none" rtlCol="0">
            <a:spAutoFit/>
          </a:bodyPr>
          <a:lstStyle/>
          <a:p>
            <a:r>
              <a:rPr lang="en-IN" sz="1800" dirty="0">
                <a:solidFill>
                  <a:srgbClr val="0070C0"/>
                </a:solidFill>
              </a:rPr>
              <a:t>Non-clustered data represents </a:t>
            </a:r>
          </a:p>
          <a:p>
            <a:r>
              <a:rPr lang="en-IN" sz="1800" dirty="0">
                <a:solidFill>
                  <a:srgbClr val="0070C0"/>
                </a:solidFill>
              </a:rPr>
              <a:t>high valued customers</a:t>
            </a:r>
            <a:endParaRPr lang="en-US" sz="1800" dirty="0">
              <a:solidFill>
                <a:srgbClr val="0070C0"/>
              </a:solidFill>
            </a:endParaRPr>
          </a:p>
        </p:txBody>
      </p:sp>
    </p:spTree>
    <p:extLst>
      <p:ext uri="{BB962C8B-B14F-4D97-AF65-F5344CB8AC3E}">
        <p14:creationId xmlns:p14="http://schemas.microsoft.com/office/powerpoint/2010/main" val="99996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5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1" end="1"/>
                                            </p:txEl>
                                          </p:spTgt>
                                        </p:tgtEl>
                                        <p:attrNameLst>
                                          <p:attrName>style.visibility</p:attrName>
                                        </p:attrNameLst>
                                      </p:cBhvr>
                                      <p:to>
                                        <p:strVal val="visible"/>
                                      </p:to>
                                    </p:set>
                                    <p:animEffect transition="in" filter="fade">
                                      <p:cBhvr>
                                        <p:cTn id="12" dur="500"/>
                                        <p:tgtEl>
                                          <p:spTgt spid="1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Distribution based Clustering</a:t>
            </a:r>
            <a:endParaRPr dirty="0"/>
          </a:p>
        </p:txBody>
      </p:sp>
      <p:sp>
        <p:nvSpPr>
          <p:cNvPr id="128" name="Google Shape;128;p4"/>
          <p:cNvSpPr txBox="1">
            <a:spLocks noGrp="1"/>
          </p:cNvSpPr>
          <p:nvPr>
            <p:ph type="body" idx="1"/>
          </p:nvPr>
        </p:nvSpPr>
        <p:spPr>
          <a:xfrm>
            <a:off x="579120" y="1524000"/>
            <a:ext cx="10332720" cy="4464505"/>
          </a:xfrm>
          <a:prstGeom prst="rect">
            <a:avLst/>
          </a:prstGeom>
          <a:noFill/>
          <a:ln>
            <a:noFill/>
          </a:ln>
        </p:spPr>
        <p:txBody>
          <a:bodyPr spcFirstLastPara="1" wrap="square" lIns="91425" tIns="45700" rIns="91425" bIns="45700" anchor="t" anchorCtr="0">
            <a:normAutofit/>
          </a:bodyPr>
          <a:lstStyle/>
          <a:p>
            <a:pPr marL="514350" indent="-514350">
              <a:lnSpc>
                <a:spcPct val="100000"/>
              </a:lnSpc>
              <a:spcBef>
                <a:spcPts val="0"/>
              </a:spcBef>
              <a:buSzPts val="2240"/>
              <a:buFont typeface="Wingdings" panose="05000000000000000000" pitchFamily="2" charset="2"/>
              <a:buChar char="Ø"/>
            </a:pPr>
            <a:r>
              <a:rPr lang="en-US" sz="2400" b="0" i="0" dirty="0">
                <a:solidFill>
                  <a:schemeClr val="tx1"/>
                </a:solidFill>
                <a:effectLst/>
                <a:latin typeface="Gill Sans" panose="020B0604020202020204" charset="0"/>
              </a:rPr>
              <a:t>Groups data points based on their likely hood of belonging to the same probability distribution</a:t>
            </a:r>
          </a:p>
          <a:p>
            <a:pPr marL="514350" indent="-514350">
              <a:lnSpc>
                <a:spcPct val="100000"/>
              </a:lnSpc>
              <a:spcBef>
                <a:spcPts val="0"/>
              </a:spcBef>
              <a:buSzPts val="2240"/>
              <a:buFont typeface="Wingdings" panose="05000000000000000000" pitchFamily="2" charset="2"/>
              <a:buChar char="Ø"/>
            </a:pPr>
            <a:r>
              <a:rPr lang="en-US" sz="2400" dirty="0">
                <a:solidFill>
                  <a:schemeClr val="tx1"/>
                </a:solidFill>
                <a:latin typeface="Gill Sans" panose="020B0604020202020204" charset="0"/>
              </a:rPr>
              <a:t>Each cluster is assumed to be drawn from a different distribution (different parameters)</a:t>
            </a:r>
            <a:endParaRPr lang="en-US" sz="2400" b="0" i="0" dirty="0">
              <a:solidFill>
                <a:schemeClr val="tx1"/>
              </a:solidFill>
              <a:effectLst/>
              <a:latin typeface="Gill Sans" panose="020B0604020202020204" charset="0"/>
            </a:endParaRPr>
          </a:p>
          <a:p>
            <a:pPr marL="514350" indent="-514350">
              <a:lnSpc>
                <a:spcPct val="100000"/>
              </a:lnSpc>
              <a:spcBef>
                <a:spcPts val="0"/>
              </a:spcBef>
              <a:buSzPts val="2240"/>
              <a:buFont typeface="Wingdings" panose="05000000000000000000" pitchFamily="2" charset="2"/>
              <a:buChar char="Ø"/>
            </a:pPr>
            <a:r>
              <a:rPr lang="en-US" sz="2400" dirty="0">
                <a:solidFill>
                  <a:schemeClr val="tx1"/>
                </a:solidFill>
                <a:latin typeface="Gill Sans" panose="020B0604020202020204" charset="0"/>
              </a:rPr>
              <a:t>Distribution needs to be assumed – Gaussian, Binomial, etc. </a:t>
            </a:r>
          </a:p>
          <a:p>
            <a:pPr marL="514350" indent="-514350">
              <a:lnSpc>
                <a:spcPct val="100000"/>
              </a:lnSpc>
              <a:spcBef>
                <a:spcPts val="0"/>
              </a:spcBef>
              <a:buSzPts val="2240"/>
              <a:buFont typeface="Wingdings" panose="05000000000000000000" pitchFamily="2" charset="2"/>
              <a:buChar char="Ø"/>
            </a:pPr>
            <a:r>
              <a:rPr lang="en-US" sz="2400" dirty="0">
                <a:solidFill>
                  <a:schemeClr val="tx1"/>
                </a:solidFill>
                <a:latin typeface="Gill Sans" panose="020B0604020202020204" charset="0"/>
              </a:rPr>
              <a:t>Can be used only when it is known that the data comes from well known distributions </a:t>
            </a:r>
          </a:p>
          <a:p>
            <a:pPr marL="514350" indent="-514350">
              <a:lnSpc>
                <a:spcPct val="100000"/>
              </a:lnSpc>
              <a:spcBef>
                <a:spcPts val="0"/>
              </a:spcBef>
              <a:buSzPts val="2240"/>
              <a:buFont typeface="Wingdings" panose="05000000000000000000" pitchFamily="2" charset="2"/>
              <a:buChar char="Ø"/>
            </a:pPr>
            <a:r>
              <a:rPr lang="en-US" sz="2400" dirty="0">
                <a:solidFill>
                  <a:schemeClr val="tx1"/>
                </a:solidFill>
                <a:latin typeface="Gill Sans" panose="020B0604020202020204" charset="0"/>
              </a:rPr>
              <a:t>Gaussian mixture model is an example of distribution based clustering algorithm </a:t>
            </a:r>
          </a:p>
          <a:p>
            <a:pPr marL="514350" indent="-514350">
              <a:lnSpc>
                <a:spcPct val="100000"/>
              </a:lnSpc>
              <a:spcBef>
                <a:spcPts val="0"/>
              </a:spcBef>
              <a:buSzPts val="2240"/>
              <a:buFont typeface="Wingdings" panose="05000000000000000000" pitchFamily="2" charset="2"/>
              <a:buChar char="Ø"/>
            </a:pPr>
            <a:endParaRPr sz="2400" dirty="0">
              <a:solidFill>
                <a:schemeClr val="tx1"/>
              </a:solidFill>
              <a:latin typeface="Gill Sans" panose="020B0604020202020204" charset="0"/>
            </a:endParaRPr>
          </a:p>
        </p:txBody>
      </p:sp>
    </p:spTree>
    <p:extLst>
      <p:ext uri="{BB962C8B-B14F-4D97-AF65-F5344CB8AC3E}">
        <p14:creationId xmlns:p14="http://schemas.microsoft.com/office/powerpoint/2010/main" val="20351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3" end="3"/>
                                            </p:txEl>
                                          </p:spTgt>
                                        </p:tgtEl>
                                        <p:attrNameLst>
                                          <p:attrName>style.visibility</p:attrName>
                                        </p:attrNameLst>
                                      </p:cBhvr>
                                      <p:to>
                                        <p:strVal val="visible"/>
                                      </p:to>
                                    </p:set>
                                    <p:animEffect transition="in" filter="fade">
                                      <p:cBhvr>
                                        <p:cTn id="7" dur="500"/>
                                        <p:tgtEl>
                                          <p:spTgt spid="128">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4" end="4"/>
                                            </p:txEl>
                                          </p:spTgt>
                                        </p:tgtEl>
                                        <p:attrNameLst>
                                          <p:attrName>style.visibility</p:attrName>
                                        </p:attrNameLst>
                                      </p:cBhvr>
                                      <p:to>
                                        <p:strVal val="visible"/>
                                      </p:to>
                                    </p:set>
                                    <p:animEffect transition="in" filter="fade">
                                      <p:cBhvr>
                                        <p:cTn id="10" dur="500"/>
                                        <p:tgtEl>
                                          <p:spTgt spid="1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ctrTitle"/>
          </p:nvPr>
        </p:nvSpPr>
        <p:spPr>
          <a:xfrm>
            <a:off x="2304999" y="2827179"/>
            <a:ext cx="8024949" cy="89739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B5394"/>
              </a:buClr>
              <a:buSzPts val="4000"/>
              <a:buFont typeface="Gill Sans"/>
              <a:buNone/>
            </a:pPr>
            <a:r>
              <a:rPr lang="en-US" dirty="0"/>
              <a:t>K-Means Clustering</a:t>
            </a:r>
            <a:endParaRPr dirty="0"/>
          </a:p>
        </p:txBody>
      </p:sp>
    </p:spTree>
    <p:extLst>
      <p:ext uri="{BB962C8B-B14F-4D97-AF65-F5344CB8AC3E}">
        <p14:creationId xmlns:p14="http://schemas.microsoft.com/office/powerpoint/2010/main" val="8398741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K-Means Clustering</a:t>
            </a:r>
            <a:endParaRPr dirty="0"/>
          </a:p>
        </p:txBody>
      </p:sp>
      <mc:AlternateContent xmlns:mc="http://schemas.openxmlformats.org/markup-compatibility/2006" xmlns:a14="http://schemas.microsoft.com/office/drawing/2010/main">
        <mc:Choice Requires="a14">
          <p:sp>
            <p:nvSpPr>
              <p:cNvPr id="128" name="Google Shape;128;p4"/>
              <p:cNvSpPr txBox="1">
                <a:spLocks noGrp="1"/>
              </p:cNvSpPr>
              <p:nvPr>
                <p:ph type="body" idx="1"/>
              </p:nvPr>
            </p:nvSpPr>
            <p:spPr>
              <a:xfrm>
                <a:off x="579120" y="1524000"/>
                <a:ext cx="5282665" cy="4464505"/>
              </a:xfrm>
              <a:prstGeom prst="rect">
                <a:avLst/>
              </a:prstGeom>
              <a:noFill/>
              <a:ln>
                <a:noFill/>
              </a:ln>
            </p:spPr>
            <p:txBody>
              <a:bodyPr spcFirstLastPara="1" wrap="square" lIns="91425" tIns="45700" rIns="91425" bIns="45700" anchor="t" anchorCtr="0">
                <a:normAutofit/>
              </a:bodyPr>
              <a:lstStyle/>
              <a:p>
                <a:pPr marL="514350" indent="-514350">
                  <a:lnSpc>
                    <a:spcPct val="100000"/>
                  </a:lnSpc>
                  <a:spcBef>
                    <a:spcPts val="0"/>
                  </a:spcBef>
                  <a:buSzPts val="2240"/>
                  <a:buFont typeface="Arial" panose="020B0604020202020204" pitchFamily="34" charset="0"/>
                  <a:buChar char="•"/>
                </a:pPr>
                <a:r>
                  <a:rPr lang="en-IN" sz="2600" dirty="0">
                    <a:solidFill>
                      <a:schemeClr val="tx1"/>
                    </a:solidFill>
                  </a:rPr>
                  <a:t>A centroid based clustering technique which uses Euclidian distance as distance metric</a:t>
                </a:r>
              </a:p>
              <a:p>
                <a:pPr marL="514350" indent="-514350">
                  <a:lnSpc>
                    <a:spcPct val="100000"/>
                  </a:lnSpc>
                  <a:spcBef>
                    <a:spcPts val="0"/>
                  </a:spcBef>
                  <a:buSzPts val="2240"/>
                  <a:buFont typeface="Arial" panose="020B0604020202020204" pitchFamily="34" charset="0"/>
                  <a:buChar char="•"/>
                </a:pPr>
                <a14:m>
                  <m:oMath xmlns:m="http://schemas.openxmlformats.org/officeDocument/2006/math">
                    <m:r>
                      <a:rPr lang="en-IN" sz="2600" i="1" dirty="0" smtClean="0">
                        <a:solidFill>
                          <a:schemeClr val="tx1"/>
                        </a:solidFill>
                        <a:latin typeface="Cambria Math" panose="02040503050406030204" pitchFamily="18" charset="0"/>
                      </a:rPr>
                      <m:t>𝑁</m:t>
                    </m:r>
                  </m:oMath>
                </a14:m>
                <a:r>
                  <a:rPr lang="en-IN" sz="2600" dirty="0">
                    <a:solidFill>
                      <a:schemeClr val="tx1"/>
                    </a:solidFill>
                  </a:rPr>
                  <a:t> data points are clustered into </a:t>
                </a:r>
                <a14:m>
                  <m:oMath xmlns:m="http://schemas.openxmlformats.org/officeDocument/2006/math">
                    <m:r>
                      <a:rPr lang="en-IN" sz="2600" b="0" i="1" smtClean="0">
                        <a:solidFill>
                          <a:schemeClr val="tx1"/>
                        </a:solidFill>
                        <a:latin typeface="Cambria Math" panose="02040503050406030204" pitchFamily="18" charset="0"/>
                      </a:rPr>
                      <m:t>𝑘</m:t>
                    </m:r>
                    <m:r>
                      <a:rPr lang="en-IN" sz="2600" b="0" i="1" smtClean="0">
                        <a:solidFill>
                          <a:schemeClr val="tx1"/>
                        </a:solidFill>
                        <a:latin typeface="Cambria Math" panose="02040503050406030204" pitchFamily="18" charset="0"/>
                      </a:rPr>
                      <m:t>&lt;</m:t>
                    </m:r>
                    <m:r>
                      <a:rPr lang="en-IN" sz="2600" b="0" i="1" smtClean="0">
                        <a:solidFill>
                          <a:schemeClr val="tx1"/>
                        </a:solidFill>
                        <a:latin typeface="Cambria Math" panose="02040503050406030204" pitchFamily="18" charset="0"/>
                      </a:rPr>
                      <m:t>𝑁</m:t>
                    </m:r>
                  </m:oMath>
                </a14:m>
                <a:r>
                  <a:rPr lang="en-IN" sz="2600" dirty="0">
                    <a:solidFill>
                      <a:schemeClr val="tx1"/>
                    </a:solidFill>
                  </a:rPr>
                  <a:t> clusters </a:t>
                </a:r>
              </a:p>
              <a:p>
                <a:pPr marL="514350" indent="-514350">
                  <a:lnSpc>
                    <a:spcPct val="100000"/>
                  </a:lnSpc>
                  <a:spcBef>
                    <a:spcPts val="0"/>
                  </a:spcBef>
                  <a:buSzPts val="2240"/>
                  <a:buFont typeface="Arial" panose="020B0604020202020204" pitchFamily="34" charset="0"/>
                  <a:buChar char="•"/>
                </a:pPr>
                <a:r>
                  <a:rPr lang="en-IN" sz="2600" dirty="0">
                    <a:solidFill>
                      <a:schemeClr val="tx1"/>
                    </a:solidFill>
                  </a:rPr>
                  <a:t>A data point will belong to cluster to whose centre it is nearest</a:t>
                </a:r>
              </a:p>
              <a:p>
                <a:pPr marL="514350" indent="-514350">
                  <a:lnSpc>
                    <a:spcPct val="100000"/>
                  </a:lnSpc>
                  <a:spcBef>
                    <a:spcPts val="0"/>
                  </a:spcBef>
                  <a:buSzPts val="2240"/>
                  <a:buFont typeface="Arial" panose="020B0604020202020204" pitchFamily="34" charset="0"/>
                  <a:buChar char="•"/>
                </a:pPr>
                <a:r>
                  <a:rPr lang="en-IN" sz="2600" dirty="0">
                    <a:solidFill>
                      <a:schemeClr val="tx1"/>
                    </a:solidFill>
                  </a:rPr>
                  <a:t>Centre in this case is the mean vector of all data points (sample vectors) in the cluster</a:t>
                </a:r>
                <a:endParaRPr sz="2600" dirty="0">
                  <a:solidFill>
                    <a:schemeClr val="tx1"/>
                  </a:solidFill>
                </a:endParaRPr>
              </a:p>
            </p:txBody>
          </p:sp>
        </mc:Choice>
        <mc:Fallback xmlns="">
          <p:sp>
            <p:nvSpPr>
              <p:cNvPr id="128" name="Google Shape;128;p4"/>
              <p:cNvSpPr txBox="1">
                <a:spLocks noGrp="1" noRot="1" noChangeAspect="1" noMove="1" noResize="1" noEditPoints="1" noAdjustHandles="1" noChangeArrowheads="1" noChangeShapeType="1" noTextEdit="1"/>
              </p:cNvSpPr>
              <p:nvPr>
                <p:ph type="body" idx="1"/>
              </p:nvPr>
            </p:nvSpPr>
            <p:spPr>
              <a:xfrm>
                <a:off x="579120" y="1524000"/>
                <a:ext cx="5282665" cy="4464505"/>
              </a:xfrm>
              <a:prstGeom prst="rect">
                <a:avLst/>
              </a:prstGeom>
              <a:blipFill>
                <a:blip r:embed="rId3"/>
                <a:stretch>
                  <a:fillRect l="-1384" t="-1230" r="-3460"/>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A5FC0F33-BD86-B245-41F1-80770CB3AA7F}"/>
              </a:ext>
            </a:extLst>
          </p:cNvPr>
          <p:cNvPicPr>
            <a:picLocks noChangeAspect="1"/>
          </p:cNvPicPr>
          <p:nvPr/>
        </p:nvPicPr>
        <p:blipFill rotWithShape="1">
          <a:blip r:embed="rId4"/>
          <a:srcRect t="366"/>
          <a:stretch/>
        </p:blipFill>
        <p:spPr>
          <a:xfrm>
            <a:off x="6298129" y="1169318"/>
            <a:ext cx="5514901" cy="5211162"/>
          </a:xfrm>
          <a:prstGeom prst="rect">
            <a:avLst/>
          </a:prstGeom>
        </p:spPr>
      </p:pic>
      <p:sp>
        <p:nvSpPr>
          <p:cNvPr id="5" name="Oval 4">
            <a:extLst>
              <a:ext uri="{FF2B5EF4-FFF2-40B4-BE49-F238E27FC236}">
                <a16:creationId xmlns:a16="http://schemas.microsoft.com/office/drawing/2014/main" id="{2F2A8724-CBE0-F339-7961-CE3D1F47F5E5}"/>
              </a:ext>
            </a:extLst>
          </p:cNvPr>
          <p:cNvSpPr/>
          <p:nvPr/>
        </p:nvSpPr>
        <p:spPr>
          <a:xfrm rot="5400000">
            <a:off x="8724981" y="3361281"/>
            <a:ext cx="1826059" cy="18702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FF6A2C3A-3405-4289-1E53-9DBF39966C38}"/>
              </a:ext>
            </a:extLst>
          </p:cNvPr>
          <p:cNvSpPr/>
          <p:nvPr/>
        </p:nvSpPr>
        <p:spPr>
          <a:xfrm>
            <a:off x="10019176" y="1149444"/>
            <a:ext cx="1942631" cy="2029494"/>
          </a:xfrm>
          <a:prstGeom prst="ellipse">
            <a:avLst/>
          </a:prstGeom>
          <a:ln>
            <a:solidFill>
              <a:schemeClr val="bg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C6194EDC-A553-650A-1254-26945AC61928}"/>
              </a:ext>
            </a:extLst>
          </p:cNvPr>
          <p:cNvSpPr/>
          <p:nvPr/>
        </p:nvSpPr>
        <p:spPr>
          <a:xfrm>
            <a:off x="7346125" y="1149444"/>
            <a:ext cx="1942632" cy="2029494"/>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F9CC63-A80A-CEF3-878F-E897E3D82043}"/>
                  </a:ext>
                </a:extLst>
              </p:cNvPr>
              <p:cNvSpPr txBox="1"/>
              <p:nvPr/>
            </p:nvSpPr>
            <p:spPr>
              <a:xfrm>
                <a:off x="6794035" y="633199"/>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8" name="TextBox 7">
                <a:extLst>
                  <a:ext uri="{FF2B5EF4-FFF2-40B4-BE49-F238E27FC236}">
                    <a16:creationId xmlns:a16="http://schemas.microsoft.com/office/drawing/2014/main" id="{70F9CC63-A80A-CEF3-878F-E897E3D82043}"/>
                  </a:ext>
                </a:extLst>
              </p:cNvPr>
              <p:cNvSpPr txBox="1">
                <a:spLocks noRot="1" noChangeAspect="1" noMove="1" noResize="1" noEditPoints="1" noAdjustHandles="1" noChangeArrowheads="1" noChangeShapeType="1" noTextEdit="1"/>
              </p:cNvSpPr>
              <p:nvPr/>
            </p:nvSpPr>
            <p:spPr>
              <a:xfrm>
                <a:off x="6794035" y="633199"/>
                <a:ext cx="502839" cy="427497"/>
              </a:xfrm>
              <a:prstGeom prst="rect">
                <a:avLst/>
              </a:prstGeom>
              <a:blipFill>
                <a:blip r:embed="rId5"/>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EBC9D0-5174-AC7A-4E05-0DAB4429A0A5}"/>
                  </a:ext>
                </a:extLst>
              </p:cNvPr>
              <p:cNvSpPr txBox="1"/>
              <p:nvPr/>
            </p:nvSpPr>
            <p:spPr>
              <a:xfrm>
                <a:off x="11749039"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9" name="TextBox 8">
                <a:extLst>
                  <a:ext uri="{FF2B5EF4-FFF2-40B4-BE49-F238E27FC236}">
                    <a16:creationId xmlns:a16="http://schemas.microsoft.com/office/drawing/2014/main" id="{44EBC9D0-5174-AC7A-4E05-0DAB4429A0A5}"/>
                  </a:ext>
                </a:extLst>
              </p:cNvPr>
              <p:cNvSpPr txBox="1">
                <a:spLocks noRot="1" noChangeAspect="1" noMove="1" noResize="1" noEditPoints="1" noAdjustHandles="1" noChangeArrowheads="1" noChangeShapeType="1" noTextEdit="1"/>
              </p:cNvSpPr>
              <p:nvPr/>
            </p:nvSpPr>
            <p:spPr>
              <a:xfrm>
                <a:off x="11749039" y="5337084"/>
                <a:ext cx="419222" cy="426991"/>
              </a:xfrm>
              <a:prstGeom prst="rect">
                <a:avLst/>
              </a:prstGeom>
              <a:blipFill>
                <a:blip r:embed="rId6"/>
                <a:stretch>
                  <a:fillRect r="-7246" b="-11429"/>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973C3009-7962-55E5-5D5B-53EC6E49C357}"/>
              </a:ext>
            </a:extLst>
          </p:cNvPr>
          <p:cNvSpPr/>
          <p:nvPr/>
        </p:nvSpPr>
        <p:spPr>
          <a:xfrm>
            <a:off x="7547809" y="16560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33D4CE1-057B-6453-A733-C7FA94FFB072}"/>
              </a:ext>
            </a:extLst>
          </p:cNvPr>
          <p:cNvSpPr/>
          <p:nvPr/>
        </p:nvSpPr>
        <p:spPr>
          <a:xfrm>
            <a:off x="7682809"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A1F9ED42-A3C3-CD2C-9356-11B9D7446F6E}"/>
              </a:ext>
            </a:extLst>
          </p:cNvPr>
          <p:cNvSpPr/>
          <p:nvPr/>
        </p:nvSpPr>
        <p:spPr>
          <a:xfrm>
            <a:off x="7903539" y="13512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723DF736-B22D-851E-8188-7B713999C2DD}"/>
              </a:ext>
            </a:extLst>
          </p:cNvPr>
          <p:cNvSpPr/>
          <p:nvPr/>
        </p:nvSpPr>
        <p:spPr>
          <a:xfrm>
            <a:off x="7645522" y="24528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6C385E89-734B-98D8-BFF2-BBC2B0C7E666}"/>
              </a:ext>
            </a:extLst>
          </p:cNvPr>
          <p:cNvSpPr/>
          <p:nvPr/>
        </p:nvSpPr>
        <p:spPr>
          <a:xfrm>
            <a:off x="8173539" y="1688715"/>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DFED9E6C-2E4D-D7D3-6302-9889E06E8063}"/>
              </a:ext>
            </a:extLst>
          </p:cNvPr>
          <p:cNvSpPr/>
          <p:nvPr/>
        </p:nvSpPr>
        <p:spPr>
          <a:xfrm>
            <a:off x="8113708" y="2359881"/>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BF6F0A62-07AF-3B75-E09E-4D8F6820CB36}"/>
              </a:ext>
            </a:extLst>
          </p:cNvPr>
          <p:cNvSpPr/>
          <p:nvPr/>
        </p:nvSpPr>
        <p:spPr>
          <a:xfrm>
            <a:off x="8706583"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1E70812-0752-C663-2DCE-D05F176F8888}"/>
              </a:ext>
            </a:extLst>
          </p:cNvPr>
          <p:cNvSpPr/>
          <p:nvPr/>
        </p:nvSpPr>
        <p:spPr>
          <a:xfrm>
            <a:off x="10513259" y="1676775"/>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7E7B7D00-AEE2-742C-1E00-C0C3A71CBB79}"/>
              </a:ext>
            </a:extLst>
          </p:cNvPr>
          <p:cNvSpPr/>
          <p:nvPr/>
        </p:nvSpPr>
        <p:spPr>
          <a:xfrm>
            <a:off x="11028144" y="1590680"/>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1EBAA149-D5CE-8C86-7C96-7ED718E984E9}"/>
              </a:ext>
            </a:extLst>
          </p:cNvPr>
          <p:cNvSpPr/>
          <p:nvPr/>
        </p:nvSpPr>
        <p:spPr>
          <a:xfrm>
            <a:off x="10378259" y="2055397"/>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849F77D8-0DAB-91E0-132A-771E95334D6D}"/>
              </a:ext>
            </a:extLst>
          </p:cNvPr>
          <p:cNvSpPr/>
          <p:nvPr/>
        </p:nvSpPr>
        <p:spPr>
          <a:xfrm>
            <a:off x="10825644" y="1969515"/>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B4C2E803-0362-F5BC-2EE4-A4E25E58BEED}"/>
              </a:ext>
            </a:extLst>
          </p:cNvPr>
          <p:cNvSpPr/>
          <p:nvPr/>
        </p:nvSpPr>
        <p:spPr>
          <a:xfrm>
            <a:off x="11408993" y="2055397"/>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55D4B7AE-EDF6-C5B1-EF63-9A9856764649}"/>
              </a:ext>
            </a:extLst>
          </p:cNvPr>
          <p:cNvSpPr/>
          <p:nvPr/>
        </p:nvSpPr>
        <p:spPr>
          <a:xfrm>
            <a:off x="10556882" y="2453449"/>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DBF4C01F-121D-A016-8528-8C1C10655069}"/>
              </a:ext>
            </a:extLst>
          </p:cNvPr>
          <p:cNvSpPr/>
          <p:nvPr/>
        </p:nvSpPr>
        <p:spPr>
          <a:xfrm>
            <a:off x="8521645" y="1676395"/>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53232AB7-CEC5-DEF1-79FB-AB548C1F347E}"/>
              </a:ext>
            </a:extLst>
          </p:cNvPr>
          <p:cNvSpPr/>
          <p:nvPr/>
        </p:nvSpPr>
        <p:spPr>
          <a:xfrm>
            <a:off x="8632009" y="2598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F7C812E3-4C42-E19C-8191-9387D67912D0}"/>
              </a:ext>
            </a:extLst>
          </p:cNvPr>
          <p:cNvSpPr/>
          <p:nvPr/>
        </p:nvSpPr>
        <p:spPr>
          <a:xfrm>
            <a:off x="11138993" y="2434019"/>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57F35C45-D324-F578-6936-4EC26DE0996E}"/>
              </a:ext>
            </a:extLst>
          </p:cNvPr>
          <p:cNvSpPr/>
          <p:nvPr/>
        </p:nvSpPr>
        <p:spPr>
          <a:xfrm>
            <a:off x="9121275" y="4137290"/>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ACB741DA-4180-ABA2-B784-9F2EDB50AC36}"/>
              </a:ext>
            </a:extLst>
          </p:cNvPr>
          <p:cNvSpPr/>
          <p:nvPr/>
        </p:nvSpPr>
        <p:spPr>
          <a:xfrm>
            <a:off x="9382959" y="3941676"/>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D0DD269F-4794-4660-7776-695FFA4E4275}"/>
              </a:ext>
            </a:extLst>
          </p:cNvPr>
          <p:cNvSpPr/>
          <p:nvPr/>
        </p:nvSpPr>
        <p:spPr>
          <a:xfrm>
            <a:off x="8776089" y="4120580"/>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DC858D22-FDD6-E0B2-4125-4425E227C532}"/>
              </a:ext>
            </a:extLst>
          </p:cNvPr>
          <p:cNvSpPr/>
          <p:nvPr/>
        </p:nvSpPr>
        <p:spPr>
          <a:xfrm>
            <a:off x="9013043" y="370834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05546830-09C5-294A-8E6A-0BB05E2590DA}"/>
              </a:ext>
            </a:extLst>
          </p:cNvPr>
          <p:cNvSpPr/>
          <p:nvPr/>
        </p:nvSpPr>
        <p:spPr>
          <a:xfrm>
            <a:off x="9664174" y="4320298"/>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6BD5C0C4-B6DB-346E-6067-14EDA86D1D39}"/>
              </a:ext>
            </a:extLst>
          </p:cNvPr>
          <p:cNvSpPr/>
          <p:nvPr/>
        </p:nvSpPr>
        <p:spPr>
          <a:xfrm>
            <a:off x="9631149" y="4770818"/>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A16F11DF-FBCD-6A7E-C3C5-E1032BF592A0}"/>
              </a:ext>
            </a:extLst>
          </p:cNvPr>
          <p:cNvSpPr/>
          <p:nvPr/>
        </p:nvSpPr>
        <p:spPr>
          <a:xfrm>
            <a:off x="9226149" y="448761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071CB781-9008-CD31-B8C9-857B9BCD6172}"/>
              </a:ext>
            </a:extLst>
          </p:cNvPr>
          <p:cNvSpPr/>
          <p:nvPr/>
        </p:nvSpPr>
        <p:spPr>
          <a:xfrm>
            <a:off x="9496149" y="357321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CB7AAE48-40AE-2ED5-8BA1-AAD6EFE2A258}"/>
              </a:ext>
            </a:extLst>
          </p:cNvPr>
          <p:cNvSpPr/>
          <p:nvPr/>
        </p:nvSpPr>
        <p:spPr>
          <a:xfrm>
            <a:off x="8368356" y="2157446"/>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4434C632-EB59-AE86-1188-98BF83DD058D}"/>
              </a:ext>
            </a:extLst>
          </p:cNvPr>
          <p:cNvSpPr/>
          <p:nvPr/>
        </p:nvSpPr>
        <p:spPr>
          <a:xfrm>
            <a:off x="10054417" y="370834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246B4B0D-8015-F472-96A8-7ECA9DEF7C5E}"/>
              </a:ext>
            </a:extLst>
          </p:cNvPr>
          <p:cNvSpPr/>
          <p:nvPr/>
        </p:nvSpPr>
        <p:spPr>
          <a:xfrm>
            <a:off x="9874400" y="397834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79230D5C-749C-3D95-8C3B-03E9F3F42AAB}"/>
              </a:ext>
            </a:extLst>
          </p:cNvPr>
          <p:cNvSpPr/>
          <p:nvPr/>
        </p:nvSpPr>
        <p:spPr>
          <a:xfrm>
            <a:off x="10189417" y="4253045"/>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0DD29789-7351-1648-BEA8-5180AE3B7C83}"/>
              </a:ext>
            </a:extLst>
          </p:cNvPr>
          <p:cNvSpPr/>
          <p:nvPr/>
        </p:nvSpPr>
        <p:spPr>
          <a:xfrm>
            <a:off x="8200539" y="2143570"/>
            <a:ext cx="108000" cy="108000"/>
          </a:xfrm>
          <a:prstGeom prst="ellipse">
            <a:avLst/>
          </a:prstGeom>
          <a:solidFill>
            <a:srgbClr val="00206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CEDC1CBA-BEA6-596B-D808-52A19D0F8B7E}"/>
              </a:ext>
            </a:extLst>
          </p:cNvPr>
          <p:cNvSpPr/>
          <p:nvPr/>
        </p:nvSpPr>
        <p:spPr>
          <a:xfrm>
            <a:off x="10974144" y="2165711"/>
            <a:ext cx="108000" cy="108000"/>
          </a:xfrm>
          <a:prstGeom prst="ellipse">
            <a:avLst/>
          </a:prstGeom>
          <a:solidFill>
            <a:srgbClr val="00206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DEF48C23-A43B-0D7D-086A-E12C19479C2B}"/>
              </a:ext>
            </a:extLst>
          </p:cNvPr>
          <p:cNvSpPr/>
          <p:nvPr/>
        </p:nvSpPr>
        <p:spPr>
          <a:xfrm>
            <a:off x="9592518" y="4277481"/>
            <a:ext cx="108000" cy="108000"/>
          </a:xfrm>
          <a:prstGeom prst="ellipse">
            <a:avLst/>
          </a:prstGeom>
          <a:solidFill>
            <a:srgbClr val="00206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2196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2" end="2"/>
                                            </p:txEl>
                                          </p:spTgt>
                                        </p:tgtEl>
                                        <p:attrNameLst>
                                          <p:attrName>style.visibility</p:attrName>
                                        </p:attrNameLst>
                                      </p:cBhvr>
                                      <p:to>
                                        <p:strVal val="visible"/>
                                      </p:to>
                                    </p:set>
                                    <p:animEffect transition="in" filter="fade">
                                      <p:cBhvr>
                                        <p:cTn id="7" dur="500"/>
                                        <p:tgtEl>
                                          <p:spTgt spid="12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3" end="3"/>
                                            </p:txEl>
                                          </p:spTgt>
                                        </p:tgtEl>
                                        <p:attrNameLst>
                                          <p:attrName>style.visibility</p:attrName>
                                        </p:attrNameLst>
                                      </p:cBhvr>
                                      <p:to>
                                        <p:strVal val="visible"/>
                                      </p:to>
                                    </p:set>
                                    <p:animEffect transition="in" filter="fade">
                                      <p:cBhvr>
                                        <p:cTn id="12"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Step to K-Means Clustering</a:t>
            </a:r>
            <a:endParaRPr dirty="0"/>
          </a:p>
        </p:txBody>
      </p:sp>
      <mc:AlternateContent xmlns:mc="http://schemas.openxmlformats.org/markup-compatibility/2006" xmlns:a14="http://schemas.microsoft.com/office/drawing/2010/main">
        <mc:Choice Requires="a14">
          <p:sp>
            <p:nvSpPr>
              <p:cNvPr id="128" name="Google Shape;128;p4"/>
              <p:cNvSpPr txBox="1">
                <a:spLocks noGrp="1"/>
              </p:cNvSpPr>
              <p:nvPr>
                <p:ph type="body" idx="1"/>
              </p:nvPr>
            </p:nvSpPr>
            <p:spPr>
              <a:xfrm>
                <a:off x="557919" y="1527756"/>
                <a:ext cx="10597761" cy="4464505"/>
              </a:xfrm>
              <a:prstGeom prst="rect">
                <a:avLst/>
              </a:prstGeom>
              <a:noFill/>
              <a:ln>
                <a:noFill/>
              </a:ln>
            </p:spPr>
            <p:txBody>
              <a:bodyPr spcFirstLastPara="1" wrap="square" lIns="91425" tIns="45700" rIns="91425" bIns="45700" anchor="t" anchorCtr="0">
                <a:normAutofit/>
              </a:bodyPr>
              <a:lstStyle/>
              <a:p>
                <a:pPr marL="514350" indent="-514350">
                  <a:lnSpc>
                    <a:spcPct val="100000"/>
                  </a:lnSpc>
                  <a:spcBef>
                    <a:spcPts val="0"/>
                  </a:spcBef>
                  <a:buSzPts val="2240"/>
                  <a:buFont typeface="+mj-lt"/>
                  <a:buAutoNum type="arabicPeriod"/>
                </a:pPr>
                <a:r>
                  <a:rPr lang="en-IN" sz="2600" dirty="0">
                    <a:solidFill>
                      <a:schemeClr val="tx1"/>
                    </a:solidFill>
                  </a:rPr>
                  <a:t>Select the number of clusters (</a:t>
                </a:r>
                <a14:m>
                  <m:oMath xmlns:m="http://schemas.openxmlformats.org/officeDocument/2006/math">
                    <m:r>
                      <a:rPr lang="en-IN" sz="2600" b="0" i="1" smtClean="0">
                        <a:solidFill>
                          <a:schemeClr val="tx1"/>
                        </a:solidFill>
                        <a:latin typeface="Cambria Math" panose="02040503050406030204" pitchFamily="18" charset="0"/>
                      </a:rPr>
                      <m:t>𝑘</m:t>
                    </m:r>
                  </m:oMath>
                </a14:m>
                <a:r>
                  <a:rPr lang="en-IN" sz="2600" dirty="0">
                    <a:solidFill>
                      <a:schemeClr val="tx1"/>
                    </a:solidFill>
                  </a:rPr>
                  <a:t>) into which the data is to be grouped</a:t>
                </a:r>
              </a:p>
              <a:p>
                <a:pPr marL="514350" indent="-514350">
                  <a:lnSpc>
                    <a:spcPct val="100000"/>
                  </a:lnSpc>
                  <a:spcBef>
                    <a:spcPts val="0"/>
                  </a:spcBef>
                  <a:buSzPts val="2240"/>
                  <a:buFont typeface="+mj-lt"/>
                  <a:buAutoNum type="arabicPeriod"/>
                </a:pPr>
                <a:r>
                  <a:rPr lang="en-IN" sz="2600" dirty="0">
                    <a:solidFill>
                      <a:schemeClr val="tx1"/>
                    </a:solidFill>
                  </a:rPr>
                  <a:t>Randomly initialise the centres of each cluster (Heuristics can be used) or this initialisation can be done multiple times</a:t>
                </a:r>
              </a:p>
              <a:p>
                <a:pPr marL="514350" indent="-514350">
                  <a:lnSpc>
                    <a:spcPct val="100000"/>
                  </a:lnSpc>
                  <a:spcBef>
                    <a:spcPts val="0"/>
                  </a:spcBef>
                  <a:buSzPts val="2240"/>
                  <a:buFont typeface="+mj-lt"/>
                  <a:buAutoNum type="arabicPeriod"/>
                </a:pPr>
                <a:r>
                  <a:rPr lang="en-IN" sz="2600" dirty="0">
                    <a:solidFill>
                      <a:schemeClr val="tx1"/>
                    </a:solidFill>
                  </a:rPr>
                  <a:t>Compute the Euclidian distance from each centre to each of the data points in the dataset</a:t>
                </a:r>
              </a:p>
              <a:p>
                <a:pPr marL="514350" indent="-514350">
                  <a:lnSpc>
                    <a:spcPct val="100000"/>
                  </a:lnSpc>
                  <a:spcBef>
                    <a:spcPts val="0"/>
                  </a:spcBef>
                  <a:buSzPts val="2240"/>
                  <a:buFont typeface="+mj-lt"/>
                  <a:buAutoNum type="arabicPeriod"/>
                </a:pPr>
                <a:r>
                  <a:rPr lang="en-IN" sz="2600" dirty="0">
                    <a:solidFill>
                      <a:schemeClr val="tx1"/>
                    </a:solidFill>
                  </a:rPr>
                  <a:t>Group each data point in the cluster to whose centre it is closest</a:t>
                </a:r>
              </a:p>
              <a:p>
                <a:pPr marL="514350" indent="-514350">
                  <a:lnSpc>
                    <a:spcPct val="100000"/>
                  </a:lnSpc>
                  <a:spcBef>
                    <a:spcPts val="0"/>
                  </a:spcBef>
                  <a:buSzPts val="2240"/>
                  <a:buFont typeface="+mj-lt"/>
                  <a:buAutoNum type="arabicPeriod"/>
                </a:pPr>
                <a:r>
                  <a:rPr lang="en-IN" sz="2600" dirty="0">
                    <a:solidFill>
                      <a:schemeClr val="tx1"/>
                    </a:solidFill>
                  </a:rPr>
                  <a:t>After grouping, re-compute the centre of each cluster by taking the mean of all data points</a:t>
                </a:r>
              </a:p>
              <a:p>
                <a:pPr marL="514350" indent="-514350">
                  <a:lnSpc>
                    <a:spcPct val="100000"/>
                  </a:lnSpc>
                  <a:spcBef>
                    <a:spcPts val="0"/>
                  </a:spcBef>
                  <a:buSzPts val="2240"/>
                  <a:buFont typeface="+mj-lt"/>
                  <a:buAutoNum type="arabicPeriod"/>
                </a:pPr>
                <a:r>
                  <a:rPr lang="en-IN" sz="2600" dirty="0">
                    <a:solidFill>
                      <a:schemeClr val="tx1"/>
                    </a:solidFill>
                  </a:rPr>
                  <a:t>Repeat the steps 3 to 5 until the cluster centres don’t change much</a:t>
                </a:r>
              </a:p>
              <a:p>
                <a:pPr indent="-457200">
                  <a:lnSpc>
                    <a:spcPct val="100000"/>
                  </a:lnSpc>
                  <a:spcBef>
                    <a:spcPts val="0"/>
                  </a:spcBef>
                  <a:buSzPts val="2240"/>
                  <a:buFont typeface="Wingdings" panose="05000000000000000000" pitchFamily="2" charset="2"/>
                  <a:buChar char="Ø"/>
                </a:pPr>
                <a:r>
                  <a:rPr lang="en-IN" sz="2600" dirty="0">
                    <a:solidFill>
                      <a:schemeClr val="tx1"/>
                    </a:solidFill>
                  </a:rPr>
                  <a:t>Mathematically, the sum of distances of the data points to the cluster centres are getting minimised</a:t>
                </a:r>
                <a:endParaRPr sz="2600" dirty="0">
                  <a:solidFill>
                    <a:schemeClr val="tx1"/>
                  </a:solidFill>
                </a:endParaRPr>
              </a:p>
            </p:txBody>
          </p:sp>
        </mc:Choice>
        <mc:Fallback xmlns="">
          <p:sp>
            <p:nvSpPr>
              <p:cNvPr id="128" name="Google Shape;128;p4"/>
              <p:cNvSpPr txBox="1">
                <a:spLocks noGrp="1" noRot="1" noChangeAspect="1" noMove="1" noResize="1" noEditPoints="1" noAdjustHandles="1" noChangeArrowheads="1" noChangeShapeType="1" noTextEdit="1"/>
              </p:cNvSpPr>
              <p:nvPr>
                <p:ph type="body" idx="1"/>
              </p:nvPr>
            </p:nvSpPr>
            <p:spPr>
              <a:xfrm>
                <a:off x="557919" y="1527756"/>
                <a:ext cx="10597761" cy="4464505"/>
              </a:xfrm>
              <a:prstGeom prst="rect">
                <a:avLst/>
              </a:prstGeom>
              <a:blipFill>
                <a:blip r:embed="rId3"/>
                <a:stretch>
                  <a:fillRect l="-978" t="-1230" r="-1784" b="-31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919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5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1" end="1"/>
                                            </p:txEl>
                                          </p:spTgt>
                                        </p:tgtEl>
                                        <p:attrNameLst>
                                          <p:attrName>style.visibility</p:attrName>
                                        </p:attrNameLst>
                                      </p:cBhvr>
                                      <p:to>
                                        <p:strVal val="visible"/>
                                      </p:to>
                                    </p:set>
                                    <p:animEffect transition="in" filter="fade">
                                      <p:cBhvr>
                                        <p:cTn id="12" dur="500"/>
                                        <p:tgtEl>
                                          <p:spTgt spid="1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xEl>
                                              <p:pRg st="2" end="2"/>
                                            </p:txEl>
                                          </p:spTgt>
                                        </p:tgtEl>
                                        <p:attrNameLst>
                                          <p:attrName>style.visibility</p:attrName>
                                        </p:attrNameLst>
                                      </p:cBhvr>
                                      <p:to>
                                        <p:strVal val="visible"/>
                                      </p:to>
                                    </p:set>
                                    <p:animEffect transition="in" filter="fade">
                                      <p:cBhvr>
                                        <p:cTn id="17" dur="500"/>
                                        <p:tgtEl>
                                          <p:spTgt spid="1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xEl>
                                              <p:pRg st="3" end="3"/>
                                            </p:txEl>
                                          </p:spTgt>
                                        </p:tgtEl>
                                        <p:attrNameLst>
                                          <p:attrName>style.visibility</p:attrName>
                                        </p:attrNameLst>
                                      </p:cBhvr>
                                      <p:to>
                                        <p:strVal val="visible"/>
                                      </p:to>
                                    </p:set>
                                    <p:animEffect transition="in" filter="fade">
                                      <p:cBhvr>
                                        <p:cTn id="22" dur="500"/>
                                        <p:tgtEl>
                                          <p:spTgt spid="1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8">
                                            <p:txEl>
                                              <p:pRg st="4" end="4"/>
                                            </p:txEl>
                                          </p:spTgt>
                                        </p:tgtEl>
                                        <p:attrNameLst>
                                          <p:attrName>style.visibility</p:attrName>
                                        </p:attrNameLst>
                                      </p:cBhvr>
                                      <p:to>
                                        <p:strVal val="visible"/>
                                      </p:to>
                                    </p:set>
                                    <p:animEffect transition="in" filter="fade">
                                      <p:cBhvr>
                                        <p:cTn id="27" dur="500"/>
                                        <p:tgtEl>
                                          <p:spTgt spid="1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xEl>
                                              <p:pRg st="5" end="5"/>
                                            </p:txEl>
                                          </p:spTgt>
                                        </p:tgtEl>
                                        <p:attrNameLst>
                                          <p:attrName>style.visibility</p:attrName>
                                        </p:attrNameLst>
                                      </p:cBhvr>
                                      <p:to>
                                        <p:strVal val="visible"/>
                                      </p:to>
                                    </p:set>
                                    <p:animEffect transition="in" filter="fade">
                                      <p:cBhvr>
                                        <p:cTn id="32" dur="500"/>
                                        <p:tgtEl>
                                          <p:spTgt spid="1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
                                            <p:txEl>
                                              <p:pRg st="6" end="6"/>
                                            </p:txEl>
                                          </p:spTgt>
                                        </p:tgtEl>
                                        <p:attrNameLst>
                                          <p:attrName>style.visibility</p:attrName>
                                        </p:attrNameLst>
                                      </p:cBhvr>
                                      <p:to>
                                        <p:strVal val="visible"/>
                                      </p:to>
                                    </p:set>
                                    <p:animEffect transition="in" filter="fade">
                                      <p:cBhvr>
                                        <p:cTn id="37" dur="500"/>
                                        <p:tgtEl>
                                          <p:spTgt spid="1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K-Means Clustering - Example</a:t>
            </a:r>
            <a:endParaRPr dirty="0"/>
          </a:p>
        </p:txBody>
      </p:sp>
      <p:graphicFrame>
        <p:nvGraphicFramePr>
          <p:cNvPr id="43" name="Object 2">
            <a:extLst>
              <a:ext uri="{FF2B5EF4-FFF2-40B4-BE49-F238E27FC236}">
                <a16:creationId xmlns:a16="http://schemas.microsoft.com/office/drawing/2014/main" id="{08DBB0E4-C260-80B7-EB81-51947516F19F}"/>
              </a:ext>
            </a:extLst>
          </p:cNvPr>
          <p:cNvGraphicFramePr>
            <a:graphicFrameLocks noChangeAspect="1"/>
          </p:cNvGraphicFramePr>
          <p:nvPr>
            <p:extLst>
              <p:ext uri="{D42A27DB-BD31-4B8C-83A1-F6EECF244321}">
                <p14:modId xmlns:p14="http://schemas.microsoft.com/office/powerpoint/2010/main" val="4002941323"/>
              </p:ext>
            </p:extLst>
          </p:nvPr>
        </p:nvGraphicFramePr>
        <p:xfrm>
          <a:off x="763588" y="1730375"/>
          <a:ext cx="4171950" cy="3768725"/>
        </p:xfrm>
        <a:graphic>
          <a:graphicData uri="http://schemas.openxmlformats.org/presentationml/2006/ole">
            <mc:AlternateContent xmlns:mc="http://schemas.openxmlformats.org/markup-compatibility/2006">
              <mc:Choice xmlns:v="urn:schemas-microsoft-com:vml" Requires="v">
                <p:oleObj spid="_x0000_s1035" name="Worksheet" r:id="rId4" imgW="2050939" imgH="1663656" progId="Excel.Sheet.12">
                  <p:embed/>
                </p:oleObj>
              </mc:Choice>
              <mc:Fallback>
                <p:oleObj name="Worksheet" r:id="rId4" imgW="2050939" imgH="1663656" progId="Excel.Sheet.12">
                  <p:embed/>
                  <p:pic>
                    <p:nvPicPr>
                      <p:cNvPr id="5" name="Object 2"/>
                      <p:cNvPicPr>
                        <a:picLocks noChangeAspect="1" noChangeArrowheads="1"/>
                      </p:cNvPicPr>
                      <p:nvPr/>
                    </p:nvPicPr>
                    <p:blipFill>
                      <a:blip r:embed="rId5"/>
                      <a:srcRect/>
                      <a:stretch>
                        <a:fillRect/>
                      </a:stretch>
                    </p:blipFill>
                    <p:spPr bwMode="auto">
                      <a:xfrm>
                        <a:off x="763588" y="1730375"/>
                        <a:ext cx="4171950" cy="3768725"/>
                      </a:xfrm>
                      <a:prstGeom prst="rect">
                        <a:avLst/>
                      </a:prstGeom>
                      <a:noFill/>
                      <a:ln>
                        <a:noFill/>
                      </a:ln>
                      <a:effectLst/>
                    </p:spPr>
                  </p:pic>
                </p:oleObj>
              </mc:Fallback>
            </mc:AlternateContent>
          </a:graphicData>
        </a:graphic>
      </p:graphicFrame>
      <p:graphicFrame>
        <p:nvGraphicFramePr>
          <p:cNvPr id="44" name="Chart 43">
            <a:extLst>
              <a:ext uri="{FF2B5EF4-FFF2-40B4-BE49-F238E27FC236}">
                <a16:creationId xmlns:a16="http://schemas.microsoft.com/office/drawing/2014/main" id="{AD54C8A2-63B5-1CA3-0A84-C26CE49A9600}"/>
              </a:ext>
            </a:extLst>
          </p:cNvPr>
          <p:cNvGraphicFramePr/>
          <p:nvPr>
            <p:extLst>
              <p:ext uri="{D42A27DB-BD31-4B8C-83A1-F6EECF244321}">
                <p14:modId xmlns:p14="http://schemas.microsoft.com/office/powerpoint/2010/main" val="600766106"/>
              </p:ext>
            </p:extLst>
          </p:nvPr>
        </p:nvGraphicFramePr>
        <p:xfrm>
          <a:off x="6096000" y="1516882"/>
          <a:ext cx="5811647" cy="442742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304212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K-Means Clustering - Example</a:t>
            </a:r>
            <a:endParaRPr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519A64E9-4421-49C5-D81B-77B1EC3BD325}"/>
                  </a:ext>
                </a:extLst>
              </p:cNvPr>
              <p:cNvSpPr txBox="1">
                <a:spLocks/>
              </p:cNvSpPr>
              <p:nvPr/>
            </p:nvSpPr>
            <p:spPr>
              <a:xfrm>
                <a:off x="550776" y="1153597"/>
                <a:ext cx="11090448" cy="545084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08610" algn="l" rtl="0">
                  <a:lnSpc>
                    <a:spcPct val="90000"/>
                  </a:lnSpc>
                  <a:spcBef>
                    <a:spcPts val="1000"/>
                  </a:spcBef>
                  <a:spcAft>
                    <a:spcPts val="0"/>
                  </a:spcAft>
                  <a:buClr>
                    <a:srgbClr val="3891A7"/>
                  </a:buClr>
                  <a:buSzPts val="1260"/>
                  <a:buFont typeface="Noto Sans Symbols"/>
                  <a:buChar char="⚫"/>
                  <a:defRPr sz="32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rgbClr val="3891A7"/>
                  </a:buClr>
                  <a:buSzPts val="1800"/>
                  <a:buFont typeface="Verdana"/>
                  <a:buChar char="◦"/>
                  <a:defRPr sz="28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rgbClr val="FFC000"/>
                  </a:buClr>
                  <a:buSzPts val="1800"/>
                  <a:buFont typeface="Arial"/>
                  <a:buChar char="•"/>
                  <a:defRPr sz="24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rgbClr val="7030A0"/>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rgbClr val="7030A0"/>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Font typeface="Noto Sans Symbols"/>
                  <a:buNone/>
                </a:pPr>
                <a:r>
                  <a:rPr lang="en-IN" sz="2600" dirty="0"/>
                  <a:t>Step 1: Let </a:t>
                </a:r>
                <a14:m>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=2</m:t>
                    </m:r>
                    <m:r>
                      <a:rPr lang="en-US" sz="2600" b="0" i="0" smtClean="0">
                        <a:latin typeface="Cambria Math" panose="02040503050406030204" pitchFamily="18" charset="0"/>
                      </a:rPr>
                      <m:t>.</m:t>
                    </m:r>
                  </m:oMath>
                </a14:m>
                <a:r>
                  <a:rPr lang="en-IN" sz="2600" dirty="0"/>
                  <a:t> Randomly choose two points as the cluster </a:t>
                </a:r>
                <a:r>
                  <a:rPr lang="en-IN" sz="2600" dirty="0" err="1"/>
                  <a:t>centers</a:t>
                </a:r>
                <a:r>
                  <a:rPr lang="en-IN" sz="2600" dirty="0"/>
                  <a:t> </a:t>
                </a:r>
              </a:p>
              <a:p>
                <a:pPr>
                  <a:buFont typeface="Noto Sans Symbols"/>
                  <a:buNone/>
                </a:pPr>
                <a:endParaRPr lang="en-IN" sz="2600" dirty="0"/>
              </a:p>
              <a:p>
                <a:pPr>
                  <a:buFont typeface="Noto Sans Symbols"/>
                  <a:buNone/>
                </a:pPr>
                <a:endParaRPr lang="en-IN" sz="2600" dirty="0"/>
              </a:p>
              <a:p>
                <a:pPr>
                  <a:buFont typeface="Noto Sans Symbols"/>
                  <a:buNone/>
                </a:pPr>
                <a:r>
                  <a:rPr lang="en-IN" sz="2600" dirty="0"/>
                  <a:t>Step 2: Compute the distances and group the closest ones</a:t>
                </a:r>
              </a:p>
            </p:txBody>
          </p:sp>
        </mc:Choice>
        <mc:Fallback xmlns="">
          <p:sp>
            <p:nvSpPr>
              <p:cNvPr id="5" name="Content Placeholder 2">
                <a:extLst>
                  <a:ext uri="{FF2B5EF4-FFF2-40B4-BE49-F238E27FC236}">
                    <a16:creationId xmlns:a16="http://schemas.microsoft.com/office/drawing/2014/main" id="{519A64E9-4421-49C5-D81B-77B1EC3BD325}"/>
                  </a:ext>
                </a:extLst>
              </p:cNvPr>
              <p:cNvSpPr txBox="1">
                <a:spLocks noRot="1" noChangeAspect="1" noMove="1" noResize="1" noEditPoints="1" noAdjustHandles="1" noChangeArrowheads="1" noChangeShapeType="1" noTextEdit="1"/>
              </p:cNvSpPr>
              <p:nvPr/>
            </p:nvSpPr>
            <p:spPr>
              <a:xfrm>
                <a:off x="550776" y="1153597"/>
                <a:ext cx="11090448" cy="5450847"/>
              </a:xfrm>
              <a:prstGeom prst="rect">
                <a:avLst/>
              </a:prstGeom>
              <a:blipFill>
                <a:blip r:embed="rId3"/>
                <a:stretch>
                  <a:fillRect/>
                </a:stretch>
              </a:blipFill>
              <a:ln>
                <a:noFill/>
              </a:ln>
            </p:spPr>
            <p:txBody>
              <a:bodyPr/>
              <a:lstStyle/>
              <a:p>
                <a:r>
                  <a:rPr lang="en-IN">
                    <a:noFill/>
                  </a:rPr>
                  <a:t> </a:t>
                </a:r>
              </a:p>
            </p:txBody>
          </p:sp>
        </mc:Fallback>
      </mc:AlternateContent>
      <p:graphicFrame>
        <p:nvGraphicFramePr>
          <p:cNvPr id="6" name="Table 5">
            <a:extLst>
              <a:ext uri="{FF2B5EF4-FFF2-40B4-BE49-F238E27FC236}">
                <a16:creationId xmlns:a16="http://schemas.microsoft.com/office/drawing/2014/main" id="{F11967BD-60D9-7821-DEC2-6943D83FF2EC}"/>
              </a:ext>
            </a:extLst>
          </p:cNvPr>
          <p:cNvGraphicFramePr>
            <a:graphicFrameLocks noGrp="1"/>
          </p:cNvGraphicFramePr>
          <p:nvPr>
            <p:extLst>
              <p:ext uri="{D42A27DB-BD31-4B8C-83A1-F6EECF244321}">
                <p14:modId xmlns:p14="http://schemas.microsoft.com/office/powerpoint/2010/main" val="3695334999"/>
              </p:ext>
            </p:extLst>
          </p:nvPr>
        </p:nvGraphicFramePr>
        <p:xfrm>
          <a:off x="4223792" y="1767831"/>
          <a:ext cx="2801885" cy="864096"/>
        </p:xfrm>
        <a:graphic>
          <a:graphicData uri="http://schemas.openxmlformats.org/drawingml/2006/table">
            <a:tbl>
              <a:tblPr/>
              <a:tblGrid>
                <a:gridCol w="1066773">
                  <a:extLst>
                    <a:ext uri="{9D8B030D-6E8A-4147-A177-3AD203B41FA5}">
                      <a16:colId xmlns:a16="http://schemas.microsoft.com/office/drawing/2014/main" val="20000"/>
                    </a:ext>
                  </a:extLst>
                </a:gridCol>
                <a:gridCol w="912540">
                  <a:extLst>
                    <a:ext uri="{9D8B030D-6E8A-4147-A177-3AD203B41FA5}">
                      <a16:colId xmlns:a16="http://schemas.microsoft.com/office/drawing/2014/main" val="20002"/>
                    </a:ext>
                  </a:extLst>
                </a:gridCol>
                <a:gridCol w="822572">
                  <a:extLst>
                    <a:ext uri="{9D8B030D-6E8A-4147-A177-3AD203B41FA5}">
                      <a16:colId xmlns:a16="http://schemas.microsoft.com/office/drawing/2014/main" val="20003"/>
                    </a:ext>
                  </a:extLst>
                </a:gridCol>
              </a:tblGrid>
              <a:tr h="288032">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Mean 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Times New Roman" panose="02020603050405020304" pitchFamily="18" charset="0"/>
                          <a:cs typeface="Times New Roman" panose="02020603050405020304" pitchFamily="18" charset="0"/>
                        </a:rPr>
                        <a:t>Mean 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Centre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032">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Centre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a:extLst>
              <a:ext uri="{FF2B5EF4-FFF2-40B4-BE49-F238E27FC236}">
                <a16:creationId xmlns:a16="http://schemas.microsoft.com/office/drawing/2014/main" id="{B79E6E22-CEA0-989C-358A-3BA421C11D1D}"/>
              </a:ext>
            </a:extLst>
          </p:cNvPr>
          <p:cNvGraphicFramePr>
            <a:graphicFrameLocks noGrp="1"/>
          </p:cNvGraphicFramePr>
          <p:nvPr>
            <p:extLst>
              <p:ext uri="{D42A27DB-BD31-4B8C-83A1-F6EECF244321}">
                <p14:modId xmlns:p14="http://schemas.microsoft.com/office/powerpoint/2010/main" val="1779287958"/>
              </p:ext>
            </p:extLst>
          </p:nvPr>
        </p:nvGraphicFramePr>
        <p:xfrm>
          <a:off x="1428187" y="3246586"/>
          <a:ext cx="3278691" cy="3168352"/>
        </p:xfrm>
        <a:graphic>
          <a:graphicData uri="http://schemas.openxmlformats.org/drawingml/2006/table">
            <a:tbl>
              <a:tblPr/>
              <a:tblGrid>
                <a:gridCol w="943684">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807247">
                  <a:extLst>
                    <a:ext uri="{9D8B030D-6E8A-4147-A177-3AD203B41FA5}">
                      <a16:colId xmlns:a16="http://schemas.microsoft.com/office/drawing/2014/main" val="20002"/>
                    </a:ext>
                  </a:extLst>
                </a:gridCol>
                <a:gridCol w="727660">
                  <a:extLst>
                    <a:ext uri="{9D8B030D-6E8A-4147-A177-3AD203B41FA5}">
                      <a16:colId xmlns:a16="http://schemas.microsoft.com/office/drawing/2014/main" val="20003"/>
                    </a:ext>
                  </a:extLst>
                </a:gridCol>
              </a:tblGrid>
              <a:tr h="352040">
                <a:tc>
                  <a:txBody>
                    <a:bodyPr/>
                    <a:lstStyle/>
                    <a:p>
                      <a:pPr algn="ctr" fontAlgn="b"/>
                      <a:r>
                        <a:rPr lang="en-US" sz="1400" b="1" i="0" u="none" strike="noStrike" dirty="0">
                          <a:solidFill>
                            <a:srgbClr val="000000"/>
                          </a:solidFill>
                          <a:latin typeface="Times New Roman" panose="02020603050405020304" pitchFamily="18" charset="0"/>
                          <a:cs typeface="Times New Roman" panose="02020603050405020304" pitchFamily="18" charset="0"/>
                        </a:rPr>
                        <a:t>Sample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panose="02020603050405020304" pitchFamily="18" charset="0"/>
                          <a:cs typeface="Times New Roman" panose="02020603050405020304" pitchFamily="18" charset="0"/>
                        </a:rPr>
                        <a:t>distance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panose="02020603050405020304" pitchFamily="18" charset="0"/>
                          <a:cs typeface="Times New Roman" panose="02020603050405020304" pitchFamily="18" charset="0"/>
                        </a:rPr>
                        <a:t>distance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panose="02020603050405020304" pitchFamily="18" charset="0"/>
                          <a:cs typeface="Times New Roman" panose="02020603050405020304" pitchFamily="18" charset="0"/>
                        </a:rPr>
                        <a:t>Cluster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2039">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2.8284271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0.7071068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2.1213203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2039">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3.2015621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0.2828427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2.8425341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3.1144823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0.3162278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3.111077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0.7992496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3.0805844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0.5385165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2.8284271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8" name="Chart 7">
            <a:extLst>
              <a:ext uri="{FF2B5EF4-FFF2-40B4-BE49-F238E27FC236}">
                <a16:creationId xmlns:a16="http://schemas.microsoft.com/office/drawing/2014/main" id="{AB935EDE-176B-F34C-E93E-D02F657398A7}"/>
              </a:ext>
            </a:extLst>
          </p:cNvPr>
          <p:cNvGraphicFramePr/>
          <p:nvPr>
            <p:extLst>
              <p:ext uri="{D42A27DB-BD31-4B8C-83A1-F6EECF244321}">
                <p14:modId xmlns:p14="http://schemas.microsoft.com/office/powerpoint/2010/main" val="2462973103"/>
              </p:ext>
            </p:extLst>
          </p:nvPr>
        </p:nvGraphicFramePr>
        <p:xfrm>
          <a:off x="5690582" y="2983207"/>
          <a:ext cx="5763481" cy="362123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4577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8"/>
            <a:ext cx="10515600" cy="10159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K-Means Clustering - Example</a:t>
            </a:r>
            <a:endParaRPr dirty="0"/>
          </a:p>
        </p:txBody>
      </p:sp>
      <p:sp>
        <p:nvSpPr>
          <p:cNvPr id="9" name="Content Placeholder 2">
            <a:extLst>
              <a:ext uri="{FF2B5EF4-FFF2-40B4-BE49-F238E27FC236}">
                <a16:creationId xmlns:a16="http://schemas.microsoft.com/office/drawing/2014/main" id="{8807E6CD-0087-4E01-4164-6F20C1CBE644}"/>
              </a:ext>
            </a:extLst>
          </p:cNvPr>
          <p:cNvSpPr txBox="1">
            <a:spLocks/>
          </p:cNvSpPr>
          <p:nvPr/>
        </p:nvSpPr>
        <p:spPr>
          <a:xfrm>
            <a:off x="334144" y="896750"/>
            <a:ext cx="11018440" cy="53594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08610" algn="l" rtl="0">
              <a:lnSpc>
                <a:spcPct val="90000"/>
              </a:lnSpc>
              <a:spcBef>
                <a:spcPts val="1000"/>
              </a:spcBef>
              <a:spcAft>
                <a:spcPts val="0"/>
              </a:spcAft>
              <a:buClr>
                <a:srgbClr val="3891A7"/>
              </a:buClr>
              <a:buSzPts val="1260"/>
              <a:buFont typeface="Noto Sans Symbols"/>
              <a:buChar char="⚫"/>
              <a:defRPr sz="32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rgbClr val="3891A7"/>
              </a:buClr>
              <a:buSzPts val="1800"/>
              <a:buFont typeface="Verdana"/>
              <a:buChar char="◦"/>
              <a:defRPr sz="28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rgbClr val="FFC000"/>
              </a:buClr>
              <a:buSzPts val="1800"/>
              <a:buFont typeface="Arial"/>
              <a:buChar char="•"/>
              <a:defRPr sz="24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rgbClr val="7030A0"/>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rgbClr val="7030A0"/>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just">
              <a:buFont typeface="Noto Sans Symbols"/>
              <a:buNone/>
            </a:pPr>
            <a:r>
              <a:rPr lang="en-IN" sz="2600" dirty="0"/>
              <a:t>Step 3: Compute the new centres (mean of samples in respective clusters) and repeat step 2</a:t>
            </a:r>
          </a:p>
          <a:p>
            <a:pPr algn="just">
              <a:buFont typeface="Noto Sans Symbols"/>
              <a:buNone/>
            </a:pPr>
            <a:endParaRPr lang="en-IN" sz="2600" dirty="0"/>
          </a:p>
          <a:p>
            <a:pPr algn="just">
              <a:buFont typeface="Noto Sans Symbols"/>
              <a:buNone/>
            </a:pPr>
            <a:endParaRPr lang="en-IN" sz="2600" dirty="0"/>
          </a:p>
          <a:p>
            <a:pPr algn="just">
              <a:buFont typeface="Noto Sans Symbols"/>
              <a:buNone/>
            </a:pPr>
            <a:r>
              <a:rPr lang="en-IN" sz="2600" dirty="0"/>
              <a:t>Step 4: If change in mean is negligible or no reassignment then stop the process</a:t>
            </a:r>
          </a:p>
          <a:p>
            <a:pPr>
              <a:buFont typeface="Noto Sans Symbols"/>
              <a:buNone/>
            </a:pPr>
            <a:endParaRPr lang="en-IN" sz="2600" dirty="0"/>
          </a:p>
        </p:txBody>
      </p:sp>
      <p:graphicFrame>
        <p:nvGraphicFramePr>
          <p:cNvPr id="10" name="Table 9">
            <a:extLst>
              <a:ext uri="{FF2B5EF4-FFF2-40B4-BE49-F238E27FC236}">
                <a16:creationId xmlns:a16="http://schemas.microsoft.com/office/drawing/2014/main" id="{18B6417D-FEC1-F81A-1CA2-13F8F189A88B}"/>
              </a:ext>
            </a:extLst>
          </p:cNvPr>
          <p:cNvGraphicFramePr>
            <a:graphicFrameLocks noGrp="1"/>
          </p:cNvGraphicFramePr>
          <p:nvPr>
            <p:extLst>
              <p:ext uri="{D42A27DB-BD31-4B8C-83A1-F6EECF244321}">
                <p14:modId xmlns:p14="http://schemas.microsoft.com/office/powerpoint/2010/main" val="1981417685"/>
              </p:ext>
            </p:extLst>
          </p:nvPr>
        </p:nvGraphicFramePr>
        <p:xfrm>
          <a:off x="4007768" y="1556792"/>
          <a:ext cx="2970330" cy="864096"/>
        </p:xfrm>
        <a:graphic>
          <a:graphicData uri="http://schemas.openxmlformats.org/drawingml/2006/table">
            <a:tbl>
              <a:tblPr/>
              <a:tblGrid>
                <a:gridCol w="990110">
                  <a:extLst>
                    <a:ext uri="{9D8B030D-6E8A-4147-A177-3AD203B41FA5}">
                      <a16:colId xmlns:a16="http://schemas.microsoft.com/office/drawing/2014/main" val="20000"/>
                    </a:ext>
                  </a:extLst>
                </a:gridCol>
                <a:gridCol w="990110">
                  <a:extLst>
                    <a:ext uri="{9D8B030D-6E8A-4147-A177-3AD203B41FA5}">
                      <a16:colId xmlns:a16="http://schemas.microsoft.com/office/drawing/2014/main" val="20002"/>
                    </a:ext>
                  </a:extLst>
                </a:gridCol>
                <a:gridCol w="990110">
                  <a:extLst>
                    <a:ext uri="{9D8B030D-6E8A-4147-A177-3AD203B41FA5}">
                      <a16:colId xmlns:a16="http://schemas.microsoft.com/office/drawing/2014/main" val="20003"/>
                    </a:ext>
                  </a:extLst>
                </a:gridCol>
              </a:tblGrid>
              <a:tr h="288032">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Mean 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Mean 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Centre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1.075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latin typeface="Times New Roman" panose="02020603050405020304" pitchFamily="18" charset="0"/>
                          <a:cs typeface="Times New Roman" panose="02020603050405020304" pitchFamily="18"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032">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Centre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3.095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Times New Roman" panose="02020603050405020304" pitchFamily="18" charset="0"/>
                          <a:cs typeface="Times New Roman" panose="02020603050405020304" pitchFamily="18" charset="0"/>
                        </a:rPr>
                        <a:t>3.145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1" name="Table 10">
            <a:extLst>
              <a:ext uri="{FF2B5EF4-FFF2-40B4-BE49-F238E27FC236}">
                <a16:creationId xmlns:a16="http://schemas.microsoft.com/office/drawing/2014/main" id="{BB00DDAD-680C-BC3A-6304-CA59FB98046B}"/>
              </a:ext>
            </a:extLst>
          </p:cNvPr>
          <p:cNvGraphicFramePr>
            <a:graphicFrameLocks noGrp="1"/>
          </p:cNvGraphicFramePr>
          <p:nvPr>
            <p:extLst>
              <p:ext uri="{D42A27DB-BD31-4B8C-83A1-F6EECF244321}">
                <p14:modId xmlns:p14="http://schemas.microsoft.com/office/powerpoint/2010/main" val="3563988143"/>
              </p:ext>
            </p:extLst>
          </p:nvPr>
        </p:nvGraphicFramePr>
        <p:xfrm>
          <a:off x="2160934" y="3210758"/>
          <a:ext cx="3312369" cy="3240360"/>
        </p:xfrm>
        <a:graphic>
          <a:graphicData uri="http://schemas.openxmlformats.org/drawingml/2006/table">
            <a:tbl>
              <a:tblPr/>
              <a:tblGrid>
                <a:gridCol w="943684">
                  <a:extLst>
                    <a:ext uri="{9D8B030D-6E8A-4147-A177-3AD203B41FA5}">
                      <a16:colId xmlns:a16="http://schemas.microsoft.com/office/drawing/2014/main" val="20000"/>
                    </a:ext>
                  </a:extLst>
                </a:gridCol>
                <a:gridCol w="833778">
                  <a:extLst>
                    <a:ext uri="{9D8B030D-6E8A-4147-A177-3AD203B41FA5}">
                      <a16:colId xmlns:a16="http://schemas.microsoft.com/office/drawing/2014/main" val="20001"/>
                    </a:ext>
                  </a:extLst>
                </a:gridCol>
                <a:gridCol w="807247">
                  <a:extLst>
                    <a:ext uri="{9D8B030D-6E8A-4147-A177-3AD203B41FA5}">
                      <a16:colId xmlns:a16="http://schemas.microsoft.com/office/drawing/2014/main" val="20002"/>
                    </a:ext>
                  </a:extLst>
                </a:gridCol>
                <a:gridCol w="727660">
                  <a:extLst>
                    <a:ext uri="{9D8B030D-6E8A-4147-A177-3AD203B41FA5}">
                      <a16:colId xmlns:a16="http://schemas.microsoft.com/office/drawing/2014/main" val="20003"/>
                    </a:ext>
                  </a:extLst>
                </a:gridCol>
              </a:tblGrid>
              <a:tr h="424048">
                <a:tc>
                  <a:txBody>
                    <a:bodyPr/>
                    <a:lstStyle/>
                    <a:p>
                      <a:pPr algn="ctr" fontAlgn="b"/>
                      <a:r>
                        <a:rPr lang="en-US" sz="1400" b="1" i="0" u="none" strike="noStrike" dirty="0">
                          <a:solidFill>
                            <a:srgbClr val="000000"/>
                          </a:solidFill>
                          <a:latin typeface="Times New Roman" panose="02020603050405020304" pitchFamily="18" charset="0"/>
                          <a:cs typeface="Times New Roman" panose="02020603050405020304" pitchFamily="18" charset="0"/>
                        </a:rPr>
                        <a:t>Sample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panose="02020603050405020304" pitchFamily="18" charset="0"/>
                          <a:cs typeface="Times New Roman" panose="02020603050405020304" pitchFamily="18" charset="0"/>
                        </a:rPr>
                        <a:t>distance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panose="02020603050405020304" pitchFamily="18" charset="0"/>
                          <a:cs typeface="Times New Roman" panose="02020603050405020304" pitchFamily="18" charset="0"/>
                        </a:rPr>
                        <a:t>distance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panose="02020603050405020304" pitchFamily="18" charset="0"/>
                          <a:cs typeface="Times New Roman" panose="02020603050405020304" pitchFamily="18" charset="0"/>
                        </a:rPr>
                        <a:t>Cluster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0.0901388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2.9983412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0.6189709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2.2912988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0.5550901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3.374174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0.3132491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3.0083301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3.0254132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0.2098809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3.0301691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0.7425968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2.9905058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0.5320244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2039">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2.7400958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panose="02020603050405020304" pitchFamily="18" charset="0"/>
                          <a:cs typeface="Times New Roman" panose="02020603050405020304" pitchFamily="18" charset="0"/>
                        </a:rPr>
                        <a:t>0.1733494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panose="02020603050405020304" pitchFamily="18" charset="0"/>
                          <a:cs typeface="Times New Roman" panose="02020603050405020304"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12" name="Chart 11">
            <a:extLst>
              <a:ext uri="{FF2B5EF4-FFF2-40B4-BE49-F238E27FC236}">
                <a16:creationId xmlns:a16="http://schemas.microsoft.com/office/drawing/2014/main" id="{DCA2F97E-BC76-B51F-2787-B70DAF978983}"/>
              </a:ext>
            </a:extLst>
          </p:cNvPr>
          <p:cNvGraphicFramePr/>
          <p:nvPr>
            <p:extLst>
              <p:ext uri="{D42A27DB-BD31-4B8C-83A1-F6EECF244321}">
                <p14:modId xmlns:p14="http://schemas.microsoft.com/office/powerpoint/2010/main" val="2487041084"/>
              </p:ext>
            </p:extLst>
          </p:nvPr>
        </p:nvGraphicFramePr>
        <p:xfrm>
          <a:off x="5735960" y="3212600"/>
          <a:ext cx="5342718" cy="3645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44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8"/>
            <a:ext cx="10515600" cy="10159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K-Means Clustering - Illustration</a:t>
            </a:r>
            <a:endParaRPr dirty="0"/>
          </a:p>
        </p:txBody>
      </p:sp>
      <p:pic>
        <p:nvPicPr>
          <p:cNvPr id="7" name="Content Placeholder 4">
            <a:extLst>
              <a:ext uri="{FF2B5EF4-FFF2-40B4-BE49-F238E27FC236}">
                <a16:creationId xmlns:a16="http://schemas.microsoft.com/office/drawing/2014/main" id="{4D535E86-0363-D68D-3C49-09D5C7831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295" y="1106906"/>
            <a:ext cx="5402438" cy="5249779"/>
          </a:xfrm>
          <a:prstGeom prst="rect">
            <a:avLst/>
          </a:prstGeom>
          <a:noFill/>
          <a:ln>
            <a:noFill/>
          </a:ln>
        </p:spPr>
      </p:pic>
      <p:sp>
        <p:nvSpPr>
          <p:cNvPr id="2" name="TextBox 1">
            <a:extLst>
              <a:ext uri="{FF2B5EF4-FFF2-40B4-BE49-F238E27FC236}">
                <a16:creationId xmlns:a16="http://schemas.microsoft.com/office/drawing/2014/main" id="{6C10BC73-AFD4-42DD-C116-64EE2D3A1B30}"/>
              </a:ext>
            </a:extLst>
          </p:cNvPr>
          <p:cNvSpPr txBox="1"/>
          <p:nvPr/>
        </p:nvSpPr>
        <p:spPr>
          <a:xfrm>
            <a:off x="8999621" y="5967663"/>
            <a:ext cx="1588897" cy="307777"/>
          </a:xfrm>
          <a:prstGeom prst="rect">
            <a:avLst/>
          </a:prstGeom>
          <a:noFill/>
        </p:spPr>
        <p:txBody>
          <a:bodyPr wrap="none" rtlCol="0">
            <a:spAutoFit/>
          </a:bodyPr>
          <a:lstStyle/>
          <a:p>
            <a:r>
              <a:rPr lang="en-IN" dirty="0"/>
              <a:t>Source: </a:t>
            </a:r>
            <a:r>
              <a:rPr lang="en-IN" dirty="0" err="1"/>
              <a:t>wikipedia</a:t>
            </a:r>
            <a:endParaRPr lang="en-US" dirty="0"/>
          </a:p>
        </p:txBody>
      </p:sp>
    </p:spTree>
    <p:extLst>
      <p:ext uri="{BB962C8B-B14F-4D97-AF65-F5344CB8AC3E}">
        <p14:creationId xmlns:p14="http://schemas.microsoft.com/office/powerpoint/2010/main" val="29027612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8"/>
            <a:ext cx="10515600" cy="10159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Determining Number of Clusters (k)</a:t>
            </a:r>
            <a:endParaRPr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671FE11-C333-DAA9-D345-D77E538420CE}"/>
                  </a:ext>
                </a:extLst>
              </p:cNvPr>
              <p:cNvSpPr txBox="1">
                <a:spLocks/>
              </p:cNvSpPr>
              <p:nvPr/>
            </p:nvSpPr>
            <p:spPr>
              <a:xfrm>
                <a:off x="424313" y="1671621"/>
                <a:ext cx="5418221"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08610" algn="l" rtl="0">
                  <a:lnSpc>
                    <a:spcPct val="90000"/>
                  </a:lnSpc>
                  <a:spcBef>
                    <a:spcPts val="1000"/>
                  </a:spcBef>
                  <a:spcAft>
                    <a:spcPts val="0"/>
                  </a:spcAft>
                  <a:buClr>
                    <a:srgbClr val="3891A7"/>
                  </a:buClr>
                  <a:buSzPts val="1260"/>
                  <a:buFont typeface="Noto Sans Symbols"/>
                  <a:buChar char="⚫"/>
                  <a:defRPr sz="32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rgbClr val="3891A7"/>
                  </a:buClr>
                  <a:buSzPts val="1800"/>
                  <a:buFont typeface="Verdana"/>
                  <a:buChar char="◦"/>
                  <a:defRPr sz="28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rgbClr val="FFC000"/>
                  </a:buClr>
                  <a:buSzPts val="1800"/>
                  <a:buFont typeface="Arial"/>
                  <a:buChar char="•"/>
                  <a:defRPr sz="24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rgbClr val="7030A0"/>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rgbClr val="7030A0"/>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buFont typeface="Wingdings" panose="05000000000000000000" pitchFamily="2" charset="2"/>
                  <a:buChar char="Ø"/>
                </a:pPr>
                <a:r>
                  <a:rPr lang="en-IN" sz="2600" dirty="0">
                    <a:solidFill>
                      <a:schemeClr val="tx1"/>
                    </a:solidFill>
                  </a:rPr>
                  <a:t>Elbow method is generally used to estimate the optimal value of k for k means clustering</a:t>
                </a:r>
              </a:p>
              <a:p>
                <a:pPr>
                  <a:buFont typeface="Wingdings" panose="05000000000000000000" pitchFamily="2" charset="2"/>
                  <a:buChar char="Ø"/>
                </a:pPr>
                <a:r>
                  <a:rPr lang="en-IN" sz="2600" dirty="0">
                    <a:solidFill>
                      <a:schemeClr val="tx1"/>
                    </a:solidFill>
                  </a:rPr>
                  <a:t>Value of </a:t>
                </a:r>
                <a14:m>
                  <m:oMath xmlns:m="http://schemas.openxmlformats.org/officeDocument/2006/math">
                    <m:r>
                      <a:rPr lang="en-IN" sz="2600" b="0" i="1" smtClean="0">
                        <a:solidFill>
                          <a:schemeClr val="tx1"/>
                        </a:solidFill>
                        <a:latin typeface="Cambria Math" panose="02040503050406030204" pitchFamily="18" charset="0"/>
                      </a:rPr>
                      <m:t>𝑘</m:t>
                    </m:r>
                  </m:oMath>
                </a14:m>
                <a:r>
                  <a:rPr lang="en-IN" sz="2600" dirty="0">
                    <a:solidFill>
                      <a:schemeClr val="tx1"/>
                    </a:solidFill>
                  </a:rPr>
                  <a:t> is varies from 2-10 (say) and for each value of k, the sum of distance of samples from their centres is computed and plotted  </a:t>
                </a:r>
              </a:p>
              <a:p>
                <a:pPr>
                  <a:buFont typeface="Wingdings" panose="05000000000000000000" pitchFamily="2" charset="2"/>
                  <a:buChar char="Ø"/>
                </a:pPr>
                <a:r>
                  <a:rPr lang="en-IN" sz="2600" dirty="0"/>
                  <a:t>In the plot, the point where the curve plateaus is an indicator of the optimal number of clusters</a:t>
                </a:r>
              </a:p>
            </p:txBody>
          </p:sp>
        </mc:Choice>
        <mc:Fallback xmlns="">
          <p:sp>
            <p:nvSpPr>
              <p:cNvPr id="7" name="Content Placeholder 2">
                <a:extLst>
                  <a:ext uri="{FF2B5EF4-FFF2-40B4-BE49-F238E27FC236}">
                    <a16:creationId xmlns:a16="http://schemas.microsoft.com/office/drawing/2014/main" id="{8671FE11-C333-DAA9-D345-D77E538420CE}"/>
                  </a:ext>
                </a:extLst>
              </p:cNvPr>
              <p:cNvSpPr txBox="1">
                <a:spLocks noRot="1" noChangeAspect="1" noMove="1" noResize="1" noEditPoints="1" noAdjustHandles="1" noChangeArrowheads="1" noChangeShapeType="1" noTextEdit="1"/>
              </p:cNvSpPr>
              <p:nvPr/>
            </p:nvSpPr>
            <p:spPr>
              <a:xfrm>
                <a:off x="424313" y="1671621"/>
                <a:ext cx="5418221" cy="4351338"/>
              </a:xfrm>
              <a:prstGeom prst="rect">
                <a:avLst/>
              </a:prstGeom>
              <a:blipFill>
                <a:blip r:embed="rId3"/>
                <a:stretch>
                  <a:fillRect r="-3604"/>
                </a:stretch>
              </a:blipFill>
              <a:ln>
                <a:noFill/>
              </a:ln>
            </p:spPr>
            <p:txBody>
              <a:bodyPr/>
              <a:lstStyle/>
              <a:p>
                <a:r>
                  <a:rPr lang="en-US">
                    <a:noFill/>
                  </a:rPr>
                  <a:t> </a:t>
                </a:r>
              </a:p>
            </p:txBody>
          </p:sp>
        </mc:Fallback>
      </mc:AlternateContent>
      <p:pic>
        <p:nvPicPr>
          <p:cNvPr id="6146" name="Picture 2" descr="K-Means Clustering cluster numbers">
            <a:extLst>
              <a:ext uri="{FF2B5EF4-FFF2-40B4-BE49-F238E27FC236}">
                <a16:creationId xmlns:a16="http://schemas.microsoft.com/office/drawing/2014/main" id="{D5F39901-239E-F154-AA43-95DA35226D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7"/>
          <a:stretch/>
        </p:blipFill>
        <p:spPr bwMode="auto">
          <a:xfrm>
            <a:off x="6679933" y="1988720"/>
            <a:ext cx="5301917" cy="36035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902E08-9C88-4960-51F1-DFCE91D23809}"/>
              </a:ext>
            </a:extLst>
          </p:cNvPr>
          <p:cNvSpPr txBox="1"/>
          <p:nvPr/>
        </p:nvSpPr>
        <p:spPr>
          <a:xfrm>
            <a:off x="6096000" y="1680943"/>
            <a:ext cx="1558440" cy="307777"/>
          </a:xfrm>
          <a:prstGeom prst="rect">
            <a:avLst/>
          </a:prstGeom>
          <a:noFill/>
        </p:spPr>
        <p:txBody>
          <a:bodyPr wrap="none" rtlCol="0">
            <a:spAutoFit/>
          </a:bodyPr>
          <a:lstStyle/>
          <a:p>
            <a:r>
              <a:rPr lang="en-IN" dirty="0"/>
              <a:t>Sum of distances</a:t>
            </a:r>
            <a:endParaRPr lang="en-US" dirty="0"/>
          </a:p>
        </p:txBody>
      </p:sp>
    </p:spTree>
    <p:extLst>
      <p:ext uri="{BB962C8B-B14F-4D97-AF65-F5344CB8AC3E}">
        <p14:creationId xmlns:p14="http://schemas.microsoft.com/office/powerpoint/2010/main" val="313353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Clustering</a:t>
            </a:r>
            <a:endParaRPr dirty="0"/>
          </a:p>
        </p:txBody>
      </p:sp>
      <p:sp>
        <p:nvSpPr>
          <p:cNvPr id="128" name="Google Shape;128;p4"/>
          <p:cNvSpPr txBox="1">
            <a:spLocks noGrp="1"/>
          </p:cNvSpPr>
          <p:nvPr>
            <p:ph type="body" idx="1"/>
          </p:nvPr>
        </p:nvSpPr>
        <p:spPr>
          <a:xfrm>
            <a:off x="373722" y="1351280"/>
            <a:ext cx="5729315" cy="4464505"/>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IN" sz="2600" dirty="0">
                <a:solidFill>
                  <a:schemeClr val="tx1"/>
                </a:solidFill>
              </a:rPr>
              <a:t>Finding homogeneous subgroups within the data such that data points (samples) within a subgroup are similar </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Subgroups are referred to as clusters</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Similarity is decides based on some similarity measure</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Gives an intuition about the structure and distribution of data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5E967A-2A18-94C9-8512-3F2F0FCC986F}"/>
                  </a:ext>
                </a:extLst>
              </p:cNvPr>
              <p:cNvSpPr txBox="1"/>
              <p:nvPr/>
            </p:nvSpPr>
            <p:spPr>
              <a:xfrm>
                <a:off x="6591906" y="633199"/>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4" name="TextBox 3">
                <a:extLst>
                  <a:ext uri="{FF2B5EF4-FFF2-40B4-BE49-F238E27FC236}">
                    <a16:creationId xmlns:a16="http://schemas.microsoft.com/office/drawing/2014/main" id="{B65E967A-2A18-94C9-8512-3F2F0FCC986F}"/>
                  </a:ext>
                </a:extLst>
              </p:cNvPr>
              <p:cNvSpPr txBox="1">
                <a:spLocks noRot="1" noChangeAspect="1" noMove="1" noResize="1" noEditPoints="1" noAdjustHandles="1" noChangeArrowheads="1" noChangeShapeType="1" noTextEdit="1"/>
              </p:cNvSpPr>
              <p:nvPr/>
            </p:nvSpPr>
            <p:spPr>
              <a:xfrm>
                <a:off x="6591906" y="633199"/>
                <a:ext cx="502839" cy="427497"/>
              </a:xfrm>
              <a:prstGeom prst="rect">
                <a:avLst/>
              </a:prstGeom>
              <a:blipFill>
                <a:blip r:embed="rId3"/>
                <a:stretch>
                  <a:fillRect b="-1142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2BF5AD6-016C-63DA-AA3A-94D29B4776F6}"/>
              </a:ext>
            </a:extLst>
          </p:cNvPr>
          <p:cNvPicPr>
            <a:picLocks noChangeAspect="1"/>
          </p:cNvPicPr>
          <p:nvPr/>
        </p:nvPicPr>
        <p:blipFill rotWithShape="1">
          <a:blip r:embed="rId4"/>
          <a:srcRect t="366"/>
          <a:stretch/>
        </p:blipFill>
        <p:spPr>
          <a:xfrm>
            <a:off x="6096000" y="1169318"/>
            <a:ext cx="5514901" cy="521116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107628-3CDB-2122-A471-D7C35F6CE68D}"/>
                  </a:ext>
                </a:extLst>
              </p:cNvPr>
              <p:cNvSpPr txBox="1"/>
              <p:nvPr/>
            </p:nvSpPr>
            <p:spPr>
              <a:xfrm>
                <a:off x="11546910"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6" name="TextBox 5">
                <a:extLst>
                  <a:ext uri="{FF2B5EF4-FFF2-40B4-BE49-F238E27FC236}">
                    <a16:creationId xmlns:a16="http://schemas.microsoft.com/office/drawing/2014/main" id="{FB107628-3CDB-2122-A471-D7C35F6CE68D}"/>
                  </a:ext>
                </a:extLst>
              </p:cNvPr>
              <p:cNvSpPr txBox="1">
                <a:spLocks noRot="1" noChangeAspect="1" noMove="1" noResize="1" noEditPoints="1" noAdjustHandles="1" noChangeArrowheads="1" noChangeShapeType="1" noTextEdit="1"/>
              </p:cNvSpPr>
              <p:nvPr/>
            </p:nvSpPr>
            <p:spPr>
              <a:xfrm>
                <a:off x="11546910" y="5337084"/>
                <a:ext cx="419222" cy="426991"/>
              </a:xfrm>
              <a:prstGeom prst="rect">
                <a:avLst/>
              </a:prstGeom>
              <a:blipFill>
                <a:blip r:embed="rId5"/>
                <a:stretch>
                  <a:fillRect r="-7246" b="-11429"/>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A79E94BE-C464-22C2-E072-975EE7E81160}"/>
              </a:ext>
            </a:extLst>
          </p:cNvPr>
          <p:cNvSpPr/>
          <p:nvPr/>
        </p:nvSpPr>
        <p:spPr>
          <a:xfrm>
            <a:off x="7345680" y="16560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24071E6D-9AFF-BF17-BFC1-9DF3A6E02029}"/>
              </a:ext>
            </a:extLst>
          </p:cNvPr>
          <p:cNvSpPr/>
          <p:nvPr/>
        </p:nvSpPr>
        <p:spPr>
          <a:xfrm>
            <a:off x="7480680" y="21306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CFC86351-4DC3-224B-CBA9-5488A729AF42}"/>
              </a:ext>
            </a:extLst>
          </p:cNvPr>
          <p:cNvSpPr/>
          <p:nvPr/>
        </p:nvSpPr>
        <p:spPr>
          <a:xfrm>
            <a:off x="7701410" y="13512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A142CEC-8251-4DEE-E015-6F5B91116C48}"/>
              </a:ext>
            </a:extLst>
          </p:cNvPr>
          <p:cNvSpPr/>
          <p:nvPr/>
        </p:nvSpPr>
        <p:spPr>
          <a:xfrm>
            <a:off x="7443393" y="24528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7F0A1E9-842D-2D6F-8608-814EC33C032B}"/>
              </a:ext>
            </a:extLst>
          </p:cNvPr>
          <p:cNvSpPr/>
          <p:nvPr/>
        </p:nvSpPr>
        <p:spPr>
          <a:xfrm>
            <a:off x="7964285" y="18606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C4C4D3D-AE8C-0754-8121-DA636F358D48}"/>
              </a:ext>
            </a:extLst>
          </p:cNvPr>
          <p:cNvSpPr/>
          <p:nvPr/>
        </p:nvSpPr>
        <p:spPr>
          <a:xfrm>
            <a:off x="7911579" y="2359881"/>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88FED88D-9917-69AC-F243-3D7244BE7A26}"/>
              </a:ext>
            </a:extLst>
          </p:cNvPr>
          <p:cNvSpPr/>
          <p:nvPr/>
        </p:nvSpPr>
        <p:spPr>
          <a:xfrm>
            <a:off x="8504454" y="21306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D64DF746-08E6-B811-9E51-BB633354DD2A}"/>
              </a:ext>
            </a:extLst>
          </p:cNvPr>
          <p:cNvSpPr/>
          <p:nvPr/>
        </p:nvSpPr>
        <p:spPr>
          <a:xfrm>
            <a:off x="10311130" y="167677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93B2C1B0-1B1E-DE10-7AEE-D9AB4A64555D}"/>
              </a:ext>
            </a:extLst>
          </p:cNvPr>
          <p:cNvSpPr/>
          <p:nvPr/>
        </p:nvSpPr>
        <p:spPr>
          <a:xfrm>
            <a:off x="10826015" y="15906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3BE0AA95-2939-84BE-6182-C210AA001163}"/>
              </a:ext>
            </a:extLst>
          </p:cNvPr>
          <p:cNvSpPr/>
          <p:nvPr/>
        </p:nvSpPr>
        <p:spPr>
          <a:xfrm>
            <a:off x="10176130" y="2055397"/>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2BA0D4C4-8A79-3C63-C0CF-07F6D4202575}"/>
              </a:ext>
            </a:extLst>
          </p:cNvPr>
          <p:cNvSpPr/>
          <p:nvPr/>
        </p:nvSpPr>
        <p:spPr>
          <a:xfrm>
            <a:off x="10623515" y="196951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BCC12150-5C16-F106-8403-E69E4431911A}"/>
              </a:ext>
            </a:extLst>
          </p:cNvPr>
          <p:cNvSpPr/>
          <p:nvPr/>
        </p:nvSpPr>
        <p:spPr>
          <a:xfrm>
            <a:off x="11206864" y="2055397"/>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400C46B7-FA7B-5EBF-E489-4D5D2640F561}"/>
              </a:ext>
            </a:extLst>
          </p:cNvPr>
          <p:cNvSpPr/>
          <p:nvPr/>
        </p:nvSpPr>
        <p:spPr>
          <a:xfrm>
            <a:off x="10354753" y="2453449"/>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0351FBB2-BA14-7D98-B549-A02C23577ECF}"/>
              </a:ext>
            </a:extLst>
          </p:cNvPr>
          <p:cNvSpPr/>
          <p:nvPr/>
        </p:nvSpPr>
        <p:spPr>
          <a:xfrm>
            <a:off x="8319516" y="167639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CB5C1722-11DA-B403-0FF9-D00B86117E88}"/>
              </a:ext>
            </a:extLst>
          </p:cNvPr>
          <p:cNvSpPr/>
          <p:nvPr/>
        </p:nvSpPr>
        <p:spPr>
          <a:xfrm>
            <a:off x="8429880" y="25986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5AA21F4F-C39C-C59A-570C-28EF96DDDA21}"/>
              </a:ext>
            </a:extLst>
          </p:cNvPr>
          <p:cNvSpPr/>
          <p:nvPr/>
        </p:nvSpPr>
        <p:spPr>
          <a:xfrm>
            <a:off x="10936864" y="2434019"/>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134EBCC2-03E3-1366-6B47-620E7C3198B7}"/>
              </a:ext>
            </a:extLst>
          </p:cNvPr>
          <p:cNvSpPr/>
          <p:nvPr/>
        </p:nvSpPr>
        <p:spPr>
          <a:xfrm>
            <a:off x="7701410" y="381705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2FE54122-833C-0514-195F-2AECF2BF2E2E}"/>
              </a:ext>
            </a:extLst>
          </p:cNvPr>
          <p:cNvSpPr/>
          <p:nvPr/>
        </p:nvSpPr>
        <p:spPr>
          <a:xfrm>
            <a:off x="8319516" y="381705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7C7F1403-112A-3C58-39DD-90AD9F67FF6F}"/>
              </a:ext>
            </a:extLst>
          </p:cNvPr>
          <p:cNvSpPr/>
          <p:nvPr/>
        </p:nvSpPr>
        <p:spPr>
          <a:xfrm>
            <a:off x="7690217" y="446145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157ABAE6-8966-2395-0CB2-E739959A1A9D}"/>
              </a:ext>
            </a:extLst>
          </p:cNvPr>
          <p:cNvSpPr/>
          <p:nvPr/>
        </p:nvSpPr>
        <p:spPr>
          <a:xfrm>
            <a:off x="9180830" y="4185516"/>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B038AF54-9B56-8937-C69B-B24C188A0D1C}"/>
              </a:ext>
            </a:extLst>
          </p:cNvPr>
          <p:cNvSpPr/>
          <p:nvPr/>
        </p:nvSpPr>
        <p:spPr>
          <a:xfrm>
            <a:off x="8573960" y="436442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5BD6AB61-5693-70AB-EF0F-92E21B619BFE}"/>
              </a:ext>
            </a:extLst>
          </p:cNvPr>
          <p:cNvSpPr/>
          <p:nvPr/>
        </p:nvSpPr>
        <p:spPr>
          <a:xfrm>
            <a:off x="8810914" y="395218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FD101ABF-0AD3-F47B-3B2B-1C26BCE05F9D}"/>
              </a:ext>
            </a:extLst>
          </p:cNvPr>
          <p:cNvSpPr/>
          <p:nvPr/>
        </p:nvSpPr>
        <p:spPr>
          <a:xfrm>
            <a:off x="10735274" y="391178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E33E4EDF-2C4A-0B10-FE12-46DD97BA6F34}"/>
              </a:ext>
            </a:extLst>
          </p:cNvPr>
          <p:cNvSpPr/>
          <p:nvPr/>
        </p:nvSpPr>
        <p:spPr>
          <a:xfrm>
            <a:off x="8010463" y="413321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E06A9E11-68C2-16AE-4475-8A3931BA8B58}"/>
              </a:ext>
            </a:extLst>
          </p:cNvPr>
          <p:cNvSpPr/>
          <p:nvPr/>
        </p:nvSpPr>
        <p:spPr>
          <a:xfrm>
            <a:off x="9462045" y="4564138"/>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55740939-89F0-3814-F361-4B522C6B6E7A}"/>
              </a:ext>
            </a:extLst>
          </p:cNvPr>
          <p:cNvSpPr/>
          <p:nvPr/>
        </p:nvSpPr>
        <p:spPr>
          <a:xfrm>
            <a:off x="8363734" y="4829689"/>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C23F9BE-2D77-B0DA-0728-12214D0C1F2C}"/>
              </a:ext>
            </a:extLst>
          </p:cNvPr>
          <p:cNvSpPr/>
          <p:nvPr/>
        </p:nvSpPr>
        <p:spPr>
          <a:xfrm>
            <a:off x="9024020" y="473145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335A31E-F067-E22D-0977-6235C6E5D369}"/>
              </a:ext>
            </a:extLst>
          </p:cNvPr>
          <p:cNvSpPr/>
          <p:nvPr/>
        </p:nvSpPr>
        <p:spPr>
          <a:xfrm>
            <a:off x="9294020" y="381705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78EEF67F-E3B3-FFC3-7E9F-8906D1392B76}"/>
              </a:ext>
            </a:extLst>
          </p:cNvPr>
          <p:cNvSpPr/>
          <p:nvPr/>
        </p:nvSpPr>
        <p:spPr>
          <a:xfrm>
            <a:off x="8228734" y="440525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F1FC6831-90B3-3F4C-D0B6-A59BE7E891C4}"/>
              </a:ext>
            </a:extLst>
          </p:cNvPr>
          <p:cNvSpPr/>
          <p:nvPr/>
        </p:nvSpPr>
        <p:spPr>
          <a:xfrm>
            <a:off x="10882426" y="435591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39D892D9-C120-1C87-DA05-368A0E250AF2}"/>
              </a:ext>
            </a:extLst>
          </p:cNvPr>
          <p:cNvSpPr/>
          <p:nvPr/>
        </p:nvSpPr>
        <p:spPr>
          <a:xfrm>
            <a:off x="10525848" y="463861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679D6A63-521E-7692-0E32-1E9AA5CEBBED}"/>
              </a:ext>
            </a:extLst>
          </p:cNvPr>
          <p:cNvSpPr/>
          <p:nvPr/>
        </p:nvSpPr>
        <p:spPr>
          <a:xfrm>
            <a:off x="10259318" y="3897871"/>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4EC3FFDC-6A1A-ABDF-5CEB-0597F4441C71}"/>
              </a:ext>
            </a:extLst>
          </p:cNvPr>
          <p:cNvSpPr/>
          <p:nvPr/>
        </p:nvSpPr>
        <p:spPr>
          <a:xfrm>
            <a:off x="8166227" y="2157446"/>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66D43719-4146-1B30-8ADD-66341F01E69F}"/>
              </a:ext>
            </a:extLst>
          </p:cNvPr>
          <p:cNvSpPr/>
          <p:nvPr/>
        </p:nvSpPr>
        <p:spPr>
          <a:xfrm>
            <a:off x="10410556" y="422218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476C357C-78F2-18A7-13C2-1FF715D647CB}"/>
              </a:ext>
            </a:extLst>
          </p:cNvPr>
          <p:cNvSpPr/>
          <p:nvPr/>
        </p:nvSpPr>
        <p:spPr>
          <a:xfrm>
            <a:off x="9852288" y="395218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2C99B76E-1F62-2622-DEBD-0758BC09F2B9}"/>
              </a:ext>
            </a:extLst>
          </p:cNvPr>
          <p:cNvSpPr/>
          <p:nvPr/>
        </p:nvSpPr>
        <p:spPr>
          <a:xfrm>
            <a:off x="9672271" y="422218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98891C0D-B10F-6627-DD48-711118C266CD}"/>
              </a:ext>
            </a:extLst>
          </p:cNvPr>
          <p:cNvSpPr/>
          <p:nvPr/>
        </p:nvSpPr>
        <p:spPr>
          <a:xfrm>
            <a:off x="9987288" y="449688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619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2" end="2"/>
                                            </p:txEl>
                                          </p:spTgt>
                                        </p:tgtEl>
                                        <p:attrNameLst>
                                          <p:attrName>style.visibility</p:attrName>
                                        </p:attrNameLst>
                                      </p:cBhvr>
                                      <p:to>
                                        <p:strVal val="visible"/>
                                      </p:to>
                                    </p:set>
                                    <p:animEffect transition="in" filter="fade">
                                      <p:cBhvr>
                                        <p:cTn id="7" dur="500"/>
                                        <p:tgtEl>
                                          <p:spTgt spid="12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3" end="3"/>
                                            </p:txEl>
                                          </p:spTgt>
                                        </p:tgtEl>
                                        <p:attrNameLst>
                                          <p:attrName>style.visibility</p:attrName>
                                        </p:attrNameLst>
                                      </p:cBhvr>
                                      <p:to>
                                        <p:strVal val="visible"/>
                                      </p:to>
                                    </p:set>
                                    <p:animEffect transition="in" filter="fade">
                                      <p:cBhvr>
                                        <p:cTn id="10" dur="500"/>
                                        <p:tgtEl>
                                          <p:spTgt spid="128">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5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500"/>
                                        <p:tgtEl>
                                          <p:spTgt spid="4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fade">
                                      <p:cBhvr>
                                        <p:cTn id="128" dur="500"/>
                                        <p:tgtEl>
                                          <p:spTgt spid="4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fade">
                                      <p:cBhvr>
                                        <p:cTn id="131" dur="500"/>
                                        <p:tgtEl>
                                          <p:spTgt spid="4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
                                        </p:tgtEl>
                                        <p:attrNameLst>
                                          <p:attrName>style.visibility</p:attrName>
                                        </p:attrNameLst>
                                      </p:cBhvr>
                                      <p:to>
                                        <p:strVal val="visible"/>
                                      </p:to>
                                    </p:set>
                                    <p:animEffect transition="in" filter="fade">
                                      <p:cBhvr>
                                        <p:cTn id="1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ctrTitle"/>
          </p:nvPr>
        </p:nvSpPr>
        <p:spPr>
          <a:xfrm>
            <a:off x="2304999" y="2827179"/>
            <a:ext cx="8024949" cy="89739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B5394"/>
              </a:buClr>
              <a:buSzPts val="4000"/>
              <a:buFont typeface="Gill Sans"/>
              <a:buNone/>
            </a:pPr>
            <a:r>
              <a:rPr lang="en-US" dirty="0"/>
              <a:t>Silhouette score</a:t>
            </a:r>
            <a:endParaRPr dirty="0"/>
          </a:p>
        </p:txBody>
      </p:sp>
    </p:spTree>
    <p:extLst>
      <p:ext uri="{BB962C8B-B14F-4D97-AF65-F5344CB8AC3E}">
        <p14:creationId xmlns:p14="http://schemas.microsoft.com/office/powerpoint/2010/main" val="1245504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Silhouette score</a:t>
            </a:r>
            <a:endParaRPr dirty="0"/>
          </a:p>
        </p:txBody>
      </p:sp>
      <mc:AlternateContent xmlns:mc="http://schemas.openxmlformats.org/markup-compatibility/2006" xmlns:a14="http://schemas.microsoft.com/office/drawing/2010/main">
        <mc:Choice Requires="a14">
          <p:sp>
            <p:nvSpPr>
              <p:cNvPr id="128" name="Google Shape;128;p4"/>
              <p:cNvSpPr txBox="1">
                <a:spLocks noGrp="1"/>
              </p:cNvSpPr>
              <p:nvPr>
                <p:ph type="body" idx="1"/>
              </p:nvPr>
            </p:nvSpPr>
            <p:spPr>
              <a:xfrm>
                <a:off x="0" y="1119743"/>
                <a:ext cx="6432591" cy="5018297"/>
              </a:xfrm>
              <a:prstGeom prst="rect">
                <a:avLst/>
              </a:prstGeom>
              <a:noFill/>
              <a:ln>
                <a:noFill/>
              </a:ln>
            </p:spPr>
            <p:txBody>
              <a:bodyPr spcFirstLastPara="1" wrap="square" lIns="91425" tIns="45700" rIns="91425" bIns="45700" anchor="t" anchorCtr="0">
                <a:noAutofit/>
              </a:bodyPr>
              <a:lstStyle/>
              <a:p>
                <a:pPr>
                  <a:lnSpc>
                    <a:spcPct val="100000"/>
                  </a:lnSpc>
                  <a:buFont typeface="Wingdings" panose="05000000000000000000" pitchFamily="2" charset="2"/>
                  <a:buChar char="Ø"/>
                </a:pPr>
                <a:r>
                  <a:rPr lang="en-US" sz="2400" dirty="0"/>
                  <a:t>To evaluate the quality of clusters created using clustering algorithms</a:t>
                </a:r>
              </a:p>
              <a:p>
                <a:pPr>
                  <a:lnSpc>
                    <a:spcPct val="100000"/>
                  </a:lnSpc>
                  <a:buFont typeface="Wingdings" panose="05000000000000000000" pitchFamily="2" charset="2"/>
                  <a:buChar char="Ø"/>
                </a:pPr>
                <a:r>
                  <a:rPr lang="en-US" sz="2400" dirty="0"/>
                  <a:t>It measures how well samples are clustered with other samples that are similar </a:t>
                </a:r>
              </a:p>
              <a:p>
                <a:pPr>
                  <a:lnSpc>
                    <a:spcPct val="100000"/>
                  </a:lnSpc>
                  <a:buFont typeface="Wingdings" panose="05000000000000000000" pitchFamily="2" charset="2"/>
                  <a:buChar char="Ø"/>
                </a:pPr>
                <a:r>
                  <a:rPr lang="en-US" sz="2400" dirty="0"/>
                  <a:t>Following distances are required to calculate the silhouette score:</a:t>
                </a:r>
              </a:p>
              <a:p>
                <a:pPr lvl="1">
                  <a:lnSpc>
                    <a:spcPct val="100000"/>
                  </a:lnSpc>
                  <a:buFont typeface="Wingdings" panose="05000000000000000000" pitchFamily="2" charset="2"/>
                  <a:buChar char="Ø"/>
                </a:pPr>
                <a:r>
                  <a:rPr lang="en-US" sz="2400" dirty="0"/>
                  <a:t>Mean distance between a data point (sample) and all other data points in the same cluster – denoted by </a:t>
                </a:r>
                <a14:m>
                  <m:oMath xmlns:m="http://schemas.openxmlformats.org/officeDocument/2006/math">
                    <m:r>
                      <a:rPr lang="en-IN" sz="2400" b="0" i="1" smtClean="0">
                        <a:latin typeface="Cambria Math" panose="02040503050406030204" pitchFamily="18" charset="0"/>
                      </a:rPr>
                      <m:t>𝑎</m:t>
                    </m:r>
                  </m:oMath>
                </a14:m>
                <a:endParaRPr lang="en-US" sz="2400" dirty="0"/>
              </a:p>
              <a:p>
                <a:pPr lvl="1">
                  <a:lnSpc>
                    <a:spcPct val="100000"/>
                  </a:lnSpc>
                  <a:buFont typeface="Wingdings" panose="05000000000000000000" pitchFamily="2" charset="2"/>
                  <a:buChar char="Ø"/>
                </a:pPr>
                <a:r>
                  <a:rPr lang="en-US" sz="2400" dirty="0"/>
                  <a:t>Mean distance between a data point (sample) and all other data points of the nearest cluster - denoted by </a:t>
                </a:r>
                <a14:m>
                  <m:oMath xmlns:m="http://schemas.openxmlformats.org/officeDocument/2006/math">
                    <m:r>
                      <a:rPr lang="en-IN" sz="2400" b="0" i="1" smtClean="0">
                        <a:latin typeface="Cambria Math" panose="02040503050406030204" pitchFamily="18" charset="0"/>
                      </a:rPr>
                      <m:t>𝑏</m:t>
                    </m:r>
                  </m:oMath>
                </a14:m>
                <a:endParaRPr lang="en-US" sz="2400" dirty="0"/>
              </a:p>
            </p:txBody>
          </p:sp>
        </mc:Choice>
        <mc:Fallback xmlns="">
          <p:sp>
            <p:nvSpPr>
              <p:cNvPr id="128" name="Google Shape;128;p4"/>
              <p:cNvSpPr txBox="1">
                <a:spLocks noGrp="1" noRot="1" noChangeAspect="1" noMove="1" noResize="1" noEditPoints="1" noAdjustHandles="1" noChangeArrowheads="1" noChangeShapeType="1" noTextEdit="1"/>
              </p:cNvSpPr>
              <p:nvPr>
                <p:ph type="body" idx="1"/>
              </p:nvPr>
            </p:nvSpPr>
            <p:spPr>
              <a:xfrm>
                <a:off x="0" y="1119743"/>
                <a:ext cx="6432591" cy="5018297"/>
              </a:xfrm>
              <a:prstGeom prst="rect">
                <a:avLst/>
              </a:prstGeom>
              <a:blipFill>
                <a:blip r:embed="rId3"/>
                <a:stretch>
                  <a:fillRect b="-2309"/>
                </a:stretch>
              </a:blipFill>
              <a:ln>
                <a:noFill/>
              </a:ln>
            </p:spPr>
            <p:txBody>
              <a:bodyPr/>
              <a:lstStyle/>
              <a:p>
                <a:r>
                  <a:rPr lang="en-IN">
                    <a:noFill/>
                  </a:rPr>
                  <a:t> </a:t>
                </a:r>
              </a:p>
            </p:txBody>
          </p:sp>
        </mc:Fallback>
      </mc:AlternateContent>
      <p:pic>
        <p:nvPicPr>
          <p:cNvPr id="4" name="Picture 3">
            <a:extLst>
              <a:ext uri="{FF2B5EF4-FFF2-40B4-BE49-F238E27FC236}">
                <a16:creationId xmlns:a16="http://schemas.microsoft.com/office/drawing/2014/main" id="{B8109A1B-53D2-082E-C73B-52A39C3D3CD6}"/>
              </a:ext>
            </a:extLst>
          </p:cNvPr>
          <p:cNvPicPr>
            <a:picLocks noChangeAspect="1"/>
          </p:cNvPicPr>
          <p:nvPr/>
        </p:nvPicPr>
        <p:blipFill rotWithShape="1">
          <a:blip r:embed="rId4"/>
          <a:srcRect t="366"/>
          <a:stretch/>
        </p:blipFill>
        <p:spPr>
          <a:xfrm>
            <a:off x="6443749" y="633199"/>
            <a:ext cx="5514901" cy="5211162"/>
          </a:xfrm>
          <a:prstGeom prst="rect">
            <a:avLst/>
          </a:prstGeom>
        </p:spPr>
      </p:pic>
      <p:sp>
        <p:nvSpPr>
          <p:cNvPr id="5" name="Oval 4">
            <a:extLst>
              <a:ext uri="{FF2B5EF4-FFF2-40B4-BE49-F238E27FC236}">
                <a16:creationId xmlns:a16="http://schemas.microsoft.com/office/drawing/2014/main" id="{8CFBE2EB-8899-722D-542A-FBDC1FD70EB5}"/>
              </a:ext>
            </a:extLst>
          </p:cNvPr>
          <p:cNvSpPr/>
          <p:nvPr/>
        </p:nvSpPr>
        <p:spPr>
          <a:xfrm rot="5400000">
            <a:off x="8724981" y="3361281"/>
            <a:ext cx="1826059" cy="18702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1D97E57E-A3CD-24FF-0FF9-CCBAE3567D58}"/>
              </a:ext>
            </a:extLst>
          </p:cNvPr>
          <p:cNvSpPr/>
          <p:nvPr/>
        </p:nvSpPr>
        <p:spPr>
          <a:xfrm>
            <a:off x="7346125" y="1149444"/>
            <a:ext cx="1942632" cy="2029494"/>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10D12D-DC12-673C-B175-B712E026AE9E}"/>
                  </a:ext>
                </a:extLst>
              </p:cNvPr>
              <p:cNvSpPr txBox="1"/>
              <p:nvPr/>
            </p:nvSpPr>
            <p:spPr>
              <a:xfrm>
                <a:off x="6659282" y="326271"/>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8" name="TextBox 7">
                <a:extLst>
                  <a:ext uri="{FF2B5EF4-FFF2-40B4-BE49-F238E27FC236}">
                    <a16:creationId xmlns:a16="http://schemas.microsoft.com/office/drawing/2014/main" id="{3010D12D-DC12-673C-B175-B712E026AE9E}"/>
                  </a:ext>
                </a:extLst>
              </p:cNvPr>
              <p:cNvSpPr txBox="1">
                <a:spLocks noRot="1" noChangeAspect="1" noMove="1" noResize="1" noEditPoints="1" noAdjustHandles="1" noChangeArrowheads="1" noChangeShapeType="1" noTextEdit="1"/>
              </p:cNvSpPr>
              <p:nvPr/>
            </p:nvSpPr>
            <p:spPr>
              <a:xfrm>
                <a:off x="6659282" y="326271"/>
                <a:ext cx="502839" cy="427497"/>
              </a:xfrm>
              <a:prstGeom prst="rect">
                <a:avLst/>
              </a:prstGeom>
              <a:blipFill>
                <a:blip r:embed="rId5"/>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934E31-5FCA-212C-8AB1-D4B145C6E4CB}"/>
                  </a:ext>
                </a:extLst>
              </p:cNvPr>
              <p:cNvSpPr txBox="1"/>
              <p:nvPr/>
            </p:nvSpPr>
            <p:spPr>
              <a:xfrm>
                <a:off x="11749039"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9" name="TextBox 8">
                <a:extLst>
                  <a:ext uri="{FF2B5EF4-FFF2-40B4-BE49-F238E27FC236}">
                    <a16:creationId xmlns:a16="http://schemas.microsoft.com/office/drawing/2014/main" id="{D7934E31-5FCA-212C-8AB1-D4B145C6E4CB}"/>
                  </a:ext>
                </a:extLst>
              </p:cNvPr>
              <p:cNvSpPr txBox="1">
                <a:spLocks noRot="1" noChangeAspect="1" noMove="1" noResize="1" noEditPoints="1" noAdjustHandles="1" noChangeArrowheads="1" noChangeShapeType="1" noTextEdit="1"/>
              </p:cNvSpPr>
              <p:nvPr/>
            </p:nvSpPr>
            <p:spPr>
              <a:xfrm>
                <a:off x="11749039" y="5337084"/>
                <a:ext cx="419222" cy="426991"/>
              </a:xfrm>
              <a:prstGeom prst="rect">
                <a:avLst/>
              </a:prstGeom>
              <a:blipFill>
                <a:blip r:embed="rId6"/>
                <a:stretch>
                  <a:fillRect r="-7246" b="-11429"/>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ECF0FE9A-E75B-49E7-2561-D665C3D1BE28}"/>
              </a:ext>
            </a:extLst>
          </p:cNvPr>
          <p:cNvSpPr/>
          <p:nvPr/>
        </p:nvSpPr>
        <p:spPr>
          <a:xfrm>
            <a:off x="7547809" y="16560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29B4D32B-F98F-F7A5-FF27-B1BDEAC20C03}"/>
              </a:ext>
            </a:extLst>
          </p:cNvPr>
          <p:cNvSpPr/>
          <p:nvPr/>
        </p:nvSpPr>
        <p:spPr>
          <a:xfrm>
            <a:off x="7682809"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D8CE5EC0-3238-B7D2-3E17-5B3898ADBDE4}"/>
              </a:ext>
            </a:extLst>
          </p:cNvPr>
          <p:cNvSpPr/>
          <p:nvPr/>
        </p:nvSpPr>
        <p:spPr>
          <a:xfrm>
            <a:off x="7903539" y="13512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42020B7-A9A1-78AB-16AF-E1101E6A85A7}"/>
              </a:ext>
            </a:extLst>
          </p:cNvPr>
          <p:cNvSpPr/>
          <p:nvPr/>
        </p:nvSpPr>
        <p:spPr>
          <a:xfrm>
            <a:off x="7645522" y="24528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2D3BAC6B-1F6F-DAF1-2112-7C3EF629985B}"/>
              </a:ext>
            </a:extLst>
          </p:cNvPr>
          <p:cNvSpPr/>
          <p:nvPr/>
        </p:nvSpPr>
        <p:spPr>
          <a:xfrm>
            <a:off x="8173539" y="1688715"/>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E66551E2-C664-A796-A5FE-67CA20B938EF}"/>
              </a:ext>
            </a:extLst>
          </p:cNvPr>
          <p:cNvSpPr/>
          <p:nvPr/>
        </p:nvSpPr>
        <p:spPr>
          <a:xfrm>
            <a:off x="8113708" y="2359881"/>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0130079C-AAC3-530D-CB06-5EDBB6FDD1F0}"/>
              </a:ext>
            </a:extLst>
          </p:cNvPr>
          <p:cNvSpPr/>
          <p:nvPr/>
        </p:nvSpPr>
        <p:spPr>
          <a:xfrm>
            <a:off x="8706583"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C5F5FD27-0607-C24C-B42B-09B055F0C3DB}"/>
              </a:ext>
            </a:extLst>
          </p:cNvPr>
          <p:cNvSpPr/>
          <p:nvPr/>
        </p:nvSpPr>
        <p:spPr>
          <a:xfrm>
            <a:off x="8521645" y="1676395"/>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B3504100-CBC6-CBAA-CF9D-205566D4AEAE}"/>
              </a:ext>
            </a:extLst>
          </p:cNvPr>
          <p:cNvSpPr/>
          <p:nvPr/>
        </p:nvSpPr>
        <p:spPr>
          <a:xfrm>
            <a:off x="8632009" y="2598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4A6EA6C9-1EDC-D889-F7F9-1826134D64EF}"/>
              </a:ext>
            </a:extLst>
          </p:cNvPr>
          <p:cNvSpPr/>
          <p:nvPr/>
        </p:nvSpPr>
        <p:spPr>
          <a:xfrm>
            <a:off x="9382959" y="3941676"/>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A4CD6B8E-1DFE-A160-CB48-B46D98A745E9}"/>
              </a:ext>
            </a:extLst>
          </p:cNvPr>
          <p:cNvSpPr/>
          <p:nvPr/>
        </p:nvSpPr>
        <p:spPr>
          <a:xfrm>
            <a:off x="8776089" y="4120580"/>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6E7CD608-1C5A-C67C-2669-F818B7DB1647}"/>
              </a:ext>
            </a:extLst>
          </p:cNvPr>
          <p:cNvSpPr/>
          <p:nvPr/>
        </p:nvSpPr>
        <p:spPr>
          <a:xfrm>
            <a:off x="9013043" y="370834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FAF3BEF7-A6C0-AEF3-34F9-37B0902FA140}"/>
              </a:ext>
            </a:extLst>
          </p:cNvPr>
          <p:cNvSpPr/>
          <p:nvPr/>
        </p:nvSpPr>
        <p:spPr>
          <a:xfrm>
            <a:off x="9664174" y="4320298"/>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3F9D67AB-E780-AC29-AB07-ED740290D972}"/>
              </a:ext>
            </a:extLst>
          </p:cNvPr>
          <p:cNvSpPr/>
          <p:nvPr/>
        </p:nvSpPr>
        <p:spPr>
          <a:xfrm>
            <a:off x="9226149" y="448761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6C3F90BE-3B65-CAF2-13F7-74C7A2FAD8D8}"/>
              </a:ext>
            </a:extLst>
          </p:cNvPr>
          <p:cNvSpPr/>
          <p:nvPr/>
        </p:nvSpPr>
        <p:spPr>
          <a:xfrm>
            <a:off x="9496149" y="357321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9D4DFA8C-4CC9-031F-A3E0-0EC73D5C7FB5}"/>
              </a:ext>
            </a:extLst>
          </p:cNvPr>
          <p:cNvSpPr/>
          <p:nvPr/>
        </p:nvSpPr>
        <p:spPr>
          <a:xfrm>
            <a:off x="8368356" y="2157446"/>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DBDAE6A6-3FB0-19D4-9841-8A1D9FBE61DB}"/>
              </a:ext>
            </a:extLst>
          </p:cNvPr>
          <p:cNvSpPr/>
          <p:nvPr/>
        </p:nvSpPr>
        <p:spPr>
          <a:xfrm>
            <a:off x="9874400" y="397834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30260341-0E82-BEBA-D347-34908B6C462C}"/>
              </a:ext>
            </a:extLst>
          </p:cNvPr>
          <p:cNvSpPr/>
          <p:nvPr/>
        </p:nvSpPr>
        <p:spPr>
          <a:xfrm>
            <a:off x="10189417" y="4253045"/>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5CD52A79-A0FF-DF19-7C00-9F3B142E25C9}"/>
              </a:ext>
            </a:extLst>
          </p:cNvPr>
          <p:cNvSpPr/>
          <p:nvPr/>
        </p:nvSpPr>
        <p:spPr>
          <a:xfrm>
            <a:off x="8200539" y="2143570"/>
            <a:ext cx="108000" cy="108000"/>
          </a:xfrm>
          <a:prstGeom prst="ellipse">
            <a:avLst/>
          </a:prstGeom>
          <a:solidFill>
            <a:srgbClr val="00206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98C238E6-2B16-890C-9AFA-2F71A7B3C92B}"/>
              </a:ext>
            </a:extLst>
          </p:cNvPr>
          <p:cNvSpPr/>
          <p:nvPr/>
        </p:nvSpPr>
        <p:spPr>
          <a:xfrm>
            <a:off x="9592518" y="4277481"/>
            <a:ext cx="108000" cy="108000"/>
          </a:xfrm>
          <a:prstGeom prst="ellipse">
            <a:avLst/>
          </a:prstGeom>
          <a:solidFill>
            <a:srgbClr val="00206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037AC07-6976-552C-73C7-FCA3A67F81CC}"/>
              </a:ext>
            </a:extLst>
          </p:cNvPr>
          <p:cNvCxnSpPr/>
          <p:nvPr/>
        </p:nvCxnSpPr>
        <p:spPr>
          <a:xfrm flipH="1">
            <a:off x="9510198" y="3708342"/>
            <a:ext cx="134289" cy="412238"/>
          </a:xfrm>
          <a:prstGeom prst="line">
            <a:avLst/>
          </a:prstGeom>
        </p:spPr>
        <p:style>
          <a:lnRef idx="2">
            <a:schemeClr val="accent2"/>
          </a:lnRef>
          <a:fillRef idx="0">
            <a:schemeClr val="accent2"/>
          </a:fillRef>
          <a:effectRef idx="1">
            <a:schemeClr val="accent2"/>
          </a:effectRef>
          <a:fontRef idx="minor">
            <a:schemeClr val="tx1"/>
          </a:fontRef>
        </p:style>
      </p:cxnSp>
      <p:cxnSp>
        <p:nvCxnSpPr>
          <p:cNvPr id="43" name="Straight Connector 42">
            <a:extLst>
              <a:ext uri="{FF2B5EF4-FFF2-40B4-BE49-F238E27FC236}">
                <a16:creationId xmlns:a16="http://schemas.microsoft.com/office/drawing/2014/main" id="{3648DFB8-B376-01D4-8C5D-62785CA04273}"/>
              </a:ext>
            </a:extLst>
          </p:cNvPr>
          <p:cNvCxnSpPr>
            <a:cxnSpLocks/>
          </p:cNvCxnSpPr>
          <p:nvPr/>
        </p:nvCxnSpPr>
        <p:spPr>
          <a:xfrm>
            <a:off x="9631149" y="3708342"/>
            <a:ext cx="356441" cy="412238"/>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a:extLst>
              <a:ext uri="{FF2B5EF4-FFF2-40B4-BE49-F238E27FC236}">
                <a16:creationId xmlns:a16="http://schemas.microsoft.com/office/drawing/2014/main" id="{20EBE179-833E-D824-8F9F-74E2E78F0286}"/>
              </a:ext>
            </a:extLst>
          </p:cNvPr>
          <p:cNvCxnSpPr>
            <a:cxnSpLocks/>
          </p:cNvCxnSpPr>
          <p:nvPr/>
        </p:nvCxnSpPr>
        <p:spPr>
          <a:xfrm flipH="1">
            <a:off x="9142250" y="3708342"/>
            <a:ext cx="502237" cy="134870"/>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Straight Connector 55">
            <a:extLst>
              <a:ext uri="{FF2B5EF4-FFF2-40B4-BE49-F238E27FC236}">
                <a16:creationId xmlns:a16="http://schemas.microsoft.com/office/drawing/2014/main" id="{6D1383CF-7C60-2D7A-DFC3-2FF91FE09641}"/>
              </a:ext>
            </a:extLst>
          </p:cNvPr>
          <p:cNvCxnSpPr>
            <a:cxnSpLocks/>
          </p:cNvCxnSpPr>
          <p:nvPr/>
        </p:nvCxnSpPr>
        <p:spPr>
          <a:xfrm flipH="1" flipV="1">
            <a:off x="8807619" y="2251570"/>
            <a:ext cx="823530" cy="1456772"/>
          </a:xfrm>
          <a:prstGeom prst="line">
            <a:avLst/>
          </a:prstGeom>
        </p:spPr>
        <p:style>
          <a:lnRef idx="2">
            <a:schemeClr val="accent2"/>
          </a:lnRef>
          <a:fillRef idx="0">
            <a:schemeClr val="accent2"/>
          </a:fillRef>
          <a:effectRef idx="1">
            <a:schemeClr val="accent2"/>
          </a:effectRef>
          <a:fontRef idx="minor">
            <a:schemeClr val="tx1"/>
          </a:fontRef>
        </p:style>
      </p:cxnSp>
      <p:sp>
        <p:nvSpPr>
          <p:cNvPr id="2" name="TextBox 1">
            <a:extLst>
              <a:ext uri="{FF2B5EF4-FFF2-40B4-BE49-F238E27FC236}">
                <a16:creationId xmlns:a16="http://schemas.microsoft.com/office/drawing/2014/main" id="{8E393C9B-C95C-8843-AF44-0439579B8959}"/>
              </a:ext>
            </a:extLst>
          </p:cNvPr>
          <p:cNvSpPr txBox="1"/>
          <p:nvPr/>
        </p:nvSpPr>
        <p:spPr>
          <a:xfrm>
            <a:off x="8776089" y="783000"/>
            <a:ext cx="2339102" cy="646331"/>
          </a:xfrm>
          <a:prstGeom prst="rect">
            <a:avLst/>
          </a:prstGeom>
          <a:noFill/>
        </p:spPr>
        <p:txBody>
          <a:bodyPr wrap="none" rtlCol="0">
            <a:spAutoFit/>
          </a:bodyPr>
          <a:lstStyle/>
          <a:p>
            <a:r>
              <a:rPr lang="en-IN" sz="1800" dirty="0">
                <a:solidFill>
                  <a:srgbClr val="0070C0"/>
                </a:solidFill>
              </a:rPr>
              <a:t>Cluster 2 </a:t>
            </a:r>
          </a:p>
          <a:p>
            <a:r>
              <a:rPr lang="en-IN" sz="1800" dirty="0">
                <a:solidFill>
                  <a:srgbClr val="0070C0"/>
                </a:solidFill>
              </a:rPr>
              <a:t>(Nearest to cluster 1)</a:t>
            </a:r>
            <a:endParaRPr lang="en-US" sz="1800" dirty="0">
              <a:solidFill>
                <a:srgbClr val="0070C0"/>
              </a:solidFill>
            </a:endParaRPr>
          </a:p>
        </p:txBody>
      </p:sp>
      <p:sp>
        <p:nvSpPr>
          <p:cNvPr id="6" name="TextBox 5">
            <a:extLst>
              <a:ext uri="{FF2B5EF4-FFF2-40B4-BE49-F238E27FC236}">
                <a16:creationId xmlns:a16="http://schemas.microsoft.com/office/drawing/2014/main" id="{7BD07D4A-A8CC-3E8F-966B-655504F31C70}"/>
              </a:ext>
            </a:extLst>
          </p:cNvPr>
          <p:cNvSpPr txBox="1"/>
          <p:nvPr/>
        </p:nvSpPr>
        <p:spPr>
          <a:xfrm>
            <a:off x="10426502" y="4757612"/>
            <a:ext cx="1107996" cy="369332"/>
          </a:xfrm>
          <a:prstGeom prst="rect">
            <a:avLst/>
          </a:prstGeom>
          <a:noFill/>
        </p:spPr>
        <p:txBody>
          <a:bodyPr wrap="none" rtlCol="0">
            <a:spAutoFit/>
          </a:bodyPr>
          <a:lstStyle/>
          <a:p>
            <a:r>
              <a:rPr lang="en-IN" sz="1800" dirty="0">
                <a:solidFill>
                  <a:srgbClr val="0070C0"/>
                </a:solidFill>
              </a:rPr>
              <a:t>Cluster 1</a:t>
            </a:r>
            <a:endParaRPr lang="en-US" sz="1800" dirty="0">
              <a:solidFill>
                <a:srgbClr val="0070C0"/>
              </a:solidFill>
            </a:endParaRPr>
          </a:p>
        </p:txBody>
      </p:sp>
    </p:spTree>
    <p:extLst>
      <p:ext uri="{BB962C8B-B14F-4D97-AF65-F5344CB8AC3E}">
        <p14:creationId xmlns:p14="http://schemas.microsoft.com/office/powerpoint/2010/main" val="408855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2" end="2"/>
                                            </p:txEl>
                                          </p:spTgt>
                                        </p:tgtEl>
                                        <p:attrNameLst>
                                          <p:attrName>style.visibility</p:attrName>
                                        </p:attrNameLst>
                                      </p:cBhvr>
                                      <p:to>
                                        <p:strVal val="visible"/>
                                      </p:to>
                                    </p:set>
                                    <p:animEffect transition="in" filter="fade">
                                      <p:cBhvr>
                                        <p:cTn id="7" dur="500"/>
                                        <p:tgtEl>
                                          <p:spTgt spid="12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3" end="3"/>
                                            </p:txEl>
                                          </p:spTgt>
                                        </p:tgtEl>
                                        <p:attrNameLst>
                                          <p:attrName>style.visibility</p:attrName>
                                        </p:attrNameLst>
                                      </p:cBhvr>
                                      <p:to>
                                        <p:strVal val="visible"/>
                                      </p:to>
                                    </p:set>
                                    <p:animEffect transition="in" filter="fade">
                                      <p:cBhvr>
                                        <p:cTn id="10" dur="500"/>
                                        <p:tgtEl>
                                          <p:spTgt spid="12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xEl>
                                              <p:pRg st="4" end="4"/>
                                            </p:txEl>
                                          </p:spTgt>
                                        </p:tgtEl>
                                        <p:attrNameLst>
                                          <p:attrName>style.visibility</p:attrName>
                                        </p:attrNameLst>
                                      </p:cBhvr>
                                      <p:to>
                                        <p:strVal val="visible"/>
                                      </p:to>
                                    </p:set>
                                    <p:animEffect transition="in" filter="fade">
                                      <p:cBhvr>
                                        <p:cTn id="13" dur="500"/>
                                        <p:tgtEl>
                                          <p:spTgt spid="12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par>
                                <p:cTn id="91" presetID="10" presetClass="entr" presetSubtype="0" fill="hold"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500"/>
                                        <p:tgtEl>
                                          <p:spTgt spid="3"/>
                                        </p:tgtEl>
                                      </p:cBhvr>
                                    </p:animEffect>
                                  </p:childTnLst>
                                </p:cTn>
                              </p:par>
                              <p:par>
                                <p:cTn id="94" presetID="10" presetClass="entr" presetSubtype="0" fill="hold"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par>
                                <p:cTn id="97" presetID="10"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500"/>
                                        <p:tgtEl>
                                          <p:spTgt spid="47"/>
                                        </p:tgtEl>
                                      </p:cBhvr>
                                    </p:animEffect>
                                  </p:childTnLst>
                                </p:cTn>
                              </p:par>
                              <p:par>
                                <p:cTn id="100" presetID="10" presetClass="entr" presetSubtype="0" fill="hold"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fade">
                                      <p:cBhvr>
                                        <p:cTn id="105" dur="500"/>
                                        <p:tgtEl>
                                          <p:spTgt spid="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P spid="10" grpId="0" animBg="1"/>
      <p:bldP spid="11" grpId="0" animBg="1"/>
      <p:bldP spid="12" grpId="0" animBg="1"/>
      <p:bldP spid="13" grpId="0" animBg="1"/>
      <p:bldP spid="14" grpId="0" animBg="1"/>
      <p:bldP spid="15" grpId="0" animBg="1"/>
      <p:bldP spid="16" grpId="0" animBg="1"/>
      <p:bldP spid="23" grpId="0" animBg="1"/>
      <p:bldP spid="24" grpId="0" animBg="1"/>
      <p:bldP spid="27" grpId="0" animBg="1"/>
      <p:bldP spid="28" grpId="0" animBg="1"/>
      <p:bldP spid="29" grpId="0" animBg="1"/>
      <p:bldP spid="30" grpId="0" animBg="1"/>
      <p:bldP spid="32" grpId="0" animBg="1"/>
      <p:bldP spid="33" grpId="0" animBg="1"/>
      <p:bldP spid="34" grpId="0" animBg="1"/>
      <p:bldP spid="36" grpId="0" animBg="1"/>
      <p:bldP spid="37" grpId="0" animBg="1"/>
      <p:bldP spid="38" grpId="0" animBg="1"/>
      <p:bldP spid="40" grpId="0" animBg="1"/>
      <p:bldP spid="2"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Silhouette score</a:t>
            </a:r>
            <a:endParaRPr dirty="0"/>
          </a:p>
        </p:txBody>
      </p:sp>
      <mc:AlternateContent xmlns:mc="http://schemas.openxmlformats.org/markup-compatibility/2006" xmlns:a14="http://schemas.microsoft.com/office/drawing/2010/main">
        <mc:Choice Requires="a14">
          <p:sp>
            <p:nvSpPr>
              <p:cNvPr id="128" name="Google Shape;128;p4"/>
              <p:cNvSpPr txBox="1">
                <a:spLocks noGrp="1"/>
              </p:cNvSpPr>
              <p:nvPr>
                <p:ph type="body" idx="1"/>
              </p:nvPr>
            </p:nvSpPr>
            <p:spPr>
              <a:xfrm>
                <a:off x="346510" y="1292999"/>
                <a:ext cx="11338560" cy="4847918"/>
              </a:xfrm>
              <a:prstGeom prst="rect">
                <a:avLst/>
              </a:prstGeom>
              <a:noFill/>
              <a:ln>
                <a:noFill/>
              </a:ln>
            </p:spPr>
            <p:txBody>
              <a:bodyPr spcFirstLastPara="1" wrap="square" lIns="91425" tIns="45700" rIns="91425" bIns="45700" anchor="t" anchorCtr="0">
                <a:noAutofit/>
              </a:bodyPr>
              <a:lstStyle/>
              <a:p>
                <a:pPr>
                  <a:buFont typeface="Arial" panose="020B0604020202020204" pitchFamily="34" charset="0"/>
                  <a:buChar char="•"/>
                </a:pPr>
                <a:r>
                  <a:rPr lang="en-US" sz="2400" dirty="0">
                    <a:latin typeface="Gill Sans" panose="020B0604020202020204" charset="0"/>
                  </a:rPr>
                  <a:t>Silhouette score, </a:t>
                </a:r>
                <a:r>
                  <a:rPr lang="en-US" sz="2400" b="1" dirty="0">
                    <a:latin typeface="Gill Sans" panose="020B0604020202020204" charset="0"/>
                  </a:rPr>
                  <a:t>S,</a:t>
                </a:r>
                <a:r>
                  <a:rPr lang="en-US" sz="2400" dirty="0">
                    <a:latin typeface="Gill Sans" panose="020B0604020202020204" charset="0"/>
                  </a:rPr>
                  <a:t> is calculated for each sample using the following formula:</a:t>
                </a:r>
              </a:p>
              <a:p>
                <a:pPr marL="148590" indent="0">
                  <a:buNone/>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𝑆</m:t>
                      </m:r>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𝑏</m:t>
                          </m:r>
                          <m:r>
                            <a:rPr lang="en-IN" sz="2400" b="0" i="1" smtClean="0">
                              <a:latin typeface="Cambria Math" panose="02040503050406030204" pitchFamily="18" charset="0"/>
                            </a:rPr>
                            <m:t>−</m:t>
                          </m:r>
                          <m:r>
                            <a:rPr lang="en-IN" sz="2400" b="0" i="1" smtClean="0">
                              <a:latin typeface="Cambria Math" panose="02040503050406030204" pitchFamily="18" charset="0"/>
                            </a:rPr>
                            <m:t>𝑎</m:t>
                          </m:r>
                        </m:num>
                        <m:den>
                          <m:r>
                            <m:rPr>
                              <m:sty m:val="p"/>
                            </m:rPr>
                            <a:rPr lang="en-IN" sz="2400" b="0" i="0" smtClean="0">
                              <a:latin typeface="Cambria Math" panose="02040503050406030204" pitchFamily="18" charset="0"/>
                            </a:rPr>
                            <m:t>max</m:t>
                          </m:r>
                          <m:r>
                            <a:rPr lang="en-IN" sz="2400" b="0" i="1" smtClean="0">
                              <a:latin typeface="Cambria Math" panose="02040503050406030204" pitchFamily="18" charset="0"/>
                            </a:rPr>
                            <m:t>⁡(</m:t>
                          </m:r>
                          <m:r>
                            <a:rPr lang="en-IN" sz="2400" b="0" i="1" smtClean="0">
                              <a:latin typeface="Cambria Math" panose="02040503050406030204" pitchFamily="18" charset="0"/>
                            </a:rPr>
                            <m:t>𝑎</m:t>
                          </m:r>
                          <m:r>
                            <a:rPr lang="en-IN" sz="2400" b="0" i="1" smtClean="0">
                              <a:latin typeface="Cambria Math" panose="02040503050406030204" pitchFamily="18" charset="0"/>
                            </a:rPr>
                            <m:t>,</m:t>
                          </m:r>
                          <m:r>
                            <a:rPr lang="en-IN" sz="2400" b="0" i="1" smtClean="0">
                              <a:latin typeface="Cambria Math" panose="02040503050406030204" pitchFamily="18" charset="0"/>
                            </a:rPr>
                            <m:t>𝑏</m:t>
                          </m:r>
                          <m:r>
                            <a:rPr lang="en-IN" sz="2400" b="0" i="1" smtClean="0">
                              <a:latin typeface="Cambria Math" panose="02040503050406030204" pitchFamily="18" charset="0"/>
                            </a:rPr>
                            <m:t>)</m:t>
                          </m:r>
                        </m:den>
                      </m:f>
                    </m:oMath>
                  </m:oMathPara>
                </a14:m>
                <a:endParaRPr lang="en-IN" sz="2400" b="0" dirty="0">
                  <a:latin typeface="Gill Sans" panose="020B0604020202020204" charset="0"/>
                </a:endParaRPr>
              </a:p>
              <a:p>
                <a:pPr>
                  <a:buFont typeface="Arial" panose="020B0604020202020204" pitchFamily="34" charset="0"/>
                  <a:buChar char="•"/>
                </a:pPr>
                <a:r>
                  <a:rPr lang="en-US" sz="2400" dirty="0">
                    <a:latin typeface="Gill Sans" panose="020B0604020202020204" charset="0"/>
                  </a:rPr>
                  <a:t>Silhouette score varies from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1</m:t>
                    </m:r>
                    <m:r>
                      <a:rPr lang="en-US" sz="2400" i="1" dirty="0" smtClean="0">
                        <a:latin typeface="Cambria Math" panose="02040503050406030204" pitchFamily="18" charset="0"/>
                      </a:rPr>
                      <m:t> </m:t>
                    </m:r>
                    <m:r>
                      <a:rPr lang="en-US" sz="2400" i="1" dirty="0" smtClean="0">
                        <a:latin typeface="Cambria Math" panose="02040503050406030204" pitchFamily="18" charset="0"/>
                      </a:rPr>
                      <m:t>𝑡𝑜</m:t>
                    </m:r>
                    <m:r>
                      <a:rPr lang="en-US" sz="2400" i="1" dirty="0" smtClean="0">
                        <a:latin typeface="Cambria Math" panose="02040503050406030204" pitchFamily="18" charset="0"/>
                      </a:rPr>
                      <m:t> </m:t>
                    </m:r>
                    <m:r>
                      <a:rPr lang="en-US" sz="2400" i="1" dirty="0" smtClean="0">
                        <a:latin typeface="Cambria Math" panose="02040503050406030204" pitchFamily="18" charset="0"/>
                      </a:rPr>
                      <m:t>1</m:t>
                    </m:r>
                    <m:r>
                      <a:rPr lang="en-US" sz="2400" i="1" dirty="0" smtClean="0">
                        <a:latin typeface="Cambria Math" panose="02040503050406030204" pitchFamily="18" charset="0"/>
                      </a:rPr>
                      <m:t>. </m:t>
                    </m:r>
                  </m:oMath>
                </a14:m>
                <a:endParaRPr lang="en-US" sz="2400" dirty="0">
                  <a:latin typeface="Gill Sans" panose="020B0604020202020204" charset="0"/>
                </a:endParaRPr>
              </a:p>
              <a:p>
                <a:pPr>
                  <a:buFont typeface="Arial" panose="020B0604020202020204" pitchFamily="34" charset="0"/>
                  <a:buChar char="•"/>
                </a:pPr>
                <a:r>
                  <a:rPr lang="en-US" sz="2400" dirty="0">
                    <a:latin typeface="Gill Sans" panose="020B0604020202020204" charset="0"/>
                  </a:rPr>
                  <a:t>If the score is </a:t>
                </a:r>
                <a14:m>
                  <m:oMath xmlns:m="http://schemas.openxmlformats.org/officeDocument/2006/math">
                    <m:r>
                      <a:rPr lang="en-US" sz="2400" i="1" dirty="0" smtClean="0">
                        <a:latin typeface="Cambria Math" panose="02040503050406030204" pitchFamily="18" charset="0"/>
                      </a:rPr>
                      <m:t>1</m:t>
                    </m:r>
                  </m:oMath>
                </a14:m>
                <a:r>
                  <a:rPr lang="en-US" sz="2400" dirty="0">
                    <a:latin typeface="Gill Sans" panose="020B0604020202020204" charset="0"/>
                  </a:rPr>
                  <a:t>, the cluster is dense and well-separated than other clusters. </a:t>
                </a:r>
              </a:p>
              <a:p>
                <a:pPr>
                  <a:buFont typeface="Arial" panose="020B0604020202020204" pitchFamily="34" charset="0"/>
                  <a:buChar char="•"/>
                </a:pPr>
                <a:r>
                  <a:rPr lang="en-US" sz="2400" dirty="0">
                    <a:latin typeface="Gill Sans" panose="020B0604020202020204" charset="0"/>
                  </a:rPr>
                  <a:t>A value near </a:t>
                </a:r>
                <a14:m>
                  <m:oMath xmlns:m="http://schemas.openxmlformats.org/officeDocument/2006/math">
                    <m:r>
                      <a:rPr lang="en-US" sz="2400" i="1" dirty="0" smtClean="0">
                        <a:latin typeface="Cambria Math" panose="02040503050406030204" pitchFamily="18" charset="0"/>
                      </a:rPr>
                      <m:t>0</m:t>
                    </m:r>
                  </m:oMath>
                </a14:m>
                <a:r>
                  <a:rPr lang="en-US" sz="2400" dirty="0">
                    <a:latin typeface="Gill Sans" panose="020B0604020202020204" charset="0"/>
                  </a:rPr>
                  <a:t> represents overlapping clusters with samples very close to the decision boundary of the neighboring clusters. </a:t>
                </a:r>
              </a:p>
              <a:p>
                <a:pPr>
                  <a:buFont typeface="Arial" panose="020B0604020202020204" pitchFamily="34" charset="0"/>
                  <a:buChar char="•"/>
                </a:pPr>
                <a:r>
                  <a:rPr lang="en-US" sz="2400" dirty="0">
                    <a:latin typeface="Gill Sans" panose="020B0604020202020204" charset="0"/>
                  </a:rPr>
                  <a:t>A negative score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1</m:t>
                    </m:r>
                    <m:r>
                      <a:rPr lang="en-US" sz="2400" i="1" dirty="0" smtClean="0">
                        <a:latin typeface="Cambria Math" panose="02040503050406030204" pitchFamily="18" charset="0"/>
                      </a:rPr>
                      <m:t>, </m:t>
                    </m:r>
                    <m:r>
                      <a:rPr lang="en-US" sz="2400" i="1" dirty="0" smtClean="0">
                        <a:latin typeface="Cambria Math" panose="02040503050406030204" pitchFamily="18" charset="0"/>
                      </a:rPr>
                      <m:t>0</m:t>
                    </m:r>
                    <m:r>
                      <a:rPr lang="en-US" sz="2400" i="1" dirty="0" smtClean="0">
                        <a:latin typeface="Cambria Math" panose="02040503050406030204" pitchFamily="18" charset="0"/>
                      </a:rPr>
                      <m:t>]</m:t>
                    </m:r>
                  </m:oMath>
                </a14:m>
                <a:r>
                  <a:rPr lang="en-US" sz="2400" dirty="0">
                    <a:latin typeface="Gill Sans" panose="020B0604020202020204" charset="0"/>
                  </a:rPr>
                  <a:t> indicates that the samples might have got assigned to the wrong clusters</a:t>
                </a:r>
              </a:p>
              <a:p>
                <a:pPr>
                  <a:buFont typeface="Arial" panose="020B0604020202020204" pitchFamily="34" charset="0"/>
                  <a:buChar char="•"/>
                </a:pPr>
                <a:r>
                  <a:rPr lang="en-US" sz="2400" dirty="0">
                    <a:latin typeface="Gill Sans" panose="020B0604020202020204" charset="0"/>
                  </a:rPr>
                  <a:t>Silhouette scores can be plotted and be used to select the most optimal value of the K (no. of clusters) in K-means clustering.</a:t>
                </a:r>
              </a:p>
            </p:txBody>
          </p:sp>
        </mc:Choice>
        <mc:Fallback xmlns="">
          <p:sp>
            <p:nvSpPr>
              <p:cNvPr id="128" name="Google Shape;128;p4"/>
              <p:cNvSpPr txBox="1">
                <a:spLocks noGrp="1" noRot="1" noChangeAspect="1" noMove="1" noResize="1" noEditPoints="1" noAdjustHandles="1" noChangeArrowheads="1" noChangeShapeType="1" noTextEdit="1"/>
              </p:cNvSpPr>
              <p:nvPr>
                <p:ph type="body" idx="1"/>
              </p:nvPr>
            </p:nvSpPr>
            <p:spPr>
              <a:xfrm>
                <a:off x="346510" y="1292999"/>
                <a:ext cx="11338560" cy="4847918"/>
              </a:xfrm>
              <a:prstGeom prst="rect">
                <a:avLst/>
              </a:prstGeom>
              <a:blipFill>
                <a:blip r:embed="rId3"/>
                <a:stretch>
                  <a:fillRect r="-14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43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3" end="3"/>
                                            </p:txEl>
                                          </p:spTgt>
                                        </p:tgtEl>
                                        <p:attrNameLst>
                                          <p:attrName>style.visibility</p:attrName>
                                        </p:attrNameLst>
                                      </p:cBhvr>
                                      <p:to>
                                        <p:strVal val="visible"/>
                                      </p:to>
                                    </p:set>
                                    <p:animEffect transition="in" filter="fade">
                                      <p:cBhvr>
                                        <p:cTn id="7" dur="500"/>
                                        <p:tgtEl>
                                          <p:spTgt spid="128">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4" end="4"/>
                                            </p:txEl>
                                          </p:spTgt>
                                        </p:tgtEl>
                                        <p:attrNameLst>
                                          <p:attrName>style.visibility</p:attrName>
                                        </p:attrNameLst>
                                      </p:cBhvr>
                                      <p:to>
                                        <p:strVal val="visible"/>
                                      </p:to>
                                    </p:set>
                                    <p:animEffect transition="in" filter="fade">
                                      <p:cBhvr>
                                        <p:cTn id="10" dur="500"/>
                                        <p:tgtEl>
                                          <p:spTgt spid="128">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xEl>
                                              <p:pRg st="5" end="5"/>
                                            </p:txEl>
                                          </p:spTgt>
                                        </p:tgtEl>
                                        <p:attrNameLst>
                                          <p:attrName>style.visibility</p:attrName>
                                        </p:attrNameLst>
                                      </p:cBhvr>
                                      <p:to>
                                        <p:strVal val="visible"/>
                                      </p:to>
                                    </p:set>
                                    <p:animEffect transition="in" filter="fade">
                                      <p:cBhvr>
                                        <p:cTn id="13" dur="500"/>
                                        <p:tgtEl>
                                          <p:spTgt spid="128">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8">
                                            <p:txEl>
                                              <p:pRg st="6" end="6"/>
                                            </p:txEl>
                                          </p:spTgt>
                                        </p:tgtEl>
                                        <p:attrNameLst>
                                          <p:attrName>style.visibility</p:attrName>
                                        </p:attrNameLst>
                                      </p:cBhvr>
                                      <p:to>
                                        <p:strVal val="visible"/>
                                      </p:to>
                                    </p:set>
                                    <p:animEffect transition="in" filter="fade">
                                      <p:cBhvr>
                                        <p:cTn id="18" dur="500"/>
                                        <p:tgtEl>
                                          <p:spTgt spid="1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DE3E-AB89-4F83-B247-ED0C4AD8B7AB}"/>
              </a:ext>
            </a:extLst>
          </p:cNvPr>
          <p:cNvSpPr>
            <a:spLocks noGrp="1"/>
          </p:cNvSpPr>
          <p:nvPr>
            <p:ph type="title"/>
          </p:nvPr>
        </p:nvSpPr>
        <p:spPr/>
        <p:txBody>
          <a:bodyPr/>
          <a:lstStyle/>
          <a:p>
            <a:r>
              <a:rPr lang="en-IN" dirty="0"/>
              <a:t>Advantages and Disadvantages </a:t>
            </a:r>
            <a:br>
              <a:rPr lang="en-IN" dirty="0"/>
            </a:br>
            <a:r>
              <a:rPr lang="en-IN" dirty="0"/>
              <a:t>of Unsupervised Learning</a:t>
            </a:r>
            <a:endParaRPr lang="en-US" dirty="0"/>
          </a:p>
        </p:txBody>
      </p:sp>
      <p:sp>
        <p:nvSpPr>
          <p:cNvPr id="3" name="Text Placeholder 2">
            <a:extLst>
              <a:ext uri="{FF2B5EF4-FFF2-40B4-BE49-F238E27FC236}">
                <a16:creationId xmlns:a16="http://schemas.microsoft.com/office/drawing/2014/main" id="{E705B782-07C1-4587-B796-9323E9BF45B4}"/>
              </a:ext>
            </a:extLst>
          </p:cNvPr>
          <p:cNvSpPr>
            <a:spLocks noGrp="1"/>
          </p:cNvSpPr>
          <p:nvPr>
            <p:ph type="body" idx="1"/>
          </p:nvPr>
        </p:nvSpPr>
        <p:spPr>
          <a:xfrm>
            <a:off x="812800" y="1622425"/>
            <a:ext cx="10393680" cy="4351338"/>
          </a:xfrm>
        </p:spPr>
        <p:txBody>
          <a:bodyPr>
            <a:noAutofit/>
          </a:bodyPr>
          <a:lstStyle/>
          <a:p>
            <a:pPr marL="114300" lvl="0" indent="0" algn="l" rtl="0">
              <a:lnSpc>
                <a:spcPct val="80000"/>
              </a:lnSpc>
              <a:spcBef>
                <a:spcPts val="370"/>
              </a:spcBef>
              <a:spcAft>
                <a:spcPts val="0"/>
              </a:spcAft>
              <a:buClr>
                <a:schemeClr val="dk1"/>
              </a:buClr>
              <a:buSzPts val="1800"/>
              <a:buNone/>
            </a:pPr>
            <a:r>
              <a:rPr lang="en-US" sz="2600" dirty="0">
                <a:solidFill>
                  <a:srgbClr val="0070C0"/>
                </a:solidFill>
                <a:latin typeface="Gill Sans" panose="020B0604020202020204" charset="0"/>
                <a:ea typeface="Roboto"/>
                <a:cs typeface="Roboto"/>
                <a:sym typeface="Roboto"/>
              </a:rPr>
              <a:t>Advantages:</a:t>
            </a:r>
          </a:p>
          <a:p>
            <a:pPr marL="628650" indent="-514350">
              <a:lnSpc>
                <a:spcPct val="80000"/>
              </a:lnSpc>
              <a:spcBef>
                <a:spcPts val="370"/>
              </a:spcBef>
              <a:buClr>
                <a:schemeClr val="dk1"/>
              </a:buClr>
              <a:buSzPts val="1800"/>
              <a:buFont typeface="Courier New" panose="02070309020205020404" pitchFamily="49" charset="0"/>
              <a:buChar char="o"/>
            </a:pPr>
            <a:r>
              <a:rPr lang="en-US" sz="2600" dirty="0">
                <a:solidFill>
                  <a:schemeClr val="tx1"/>
                </a:solidFill>
                <a:latin typeface="Gill Sans" panose="020B0604020202020204" charset="0"/>
                <a:ea typeface="Roboto"/>
                <a:cs typeface="Roboto"/>
                <a:sym typeface="Roboto"/>
              </a:rPr>
              <a:t>Useful for exploratory data analysis</a:t>
            </a:r>
          </a:p>
          <a:p>
            <a:pPr marL="628650" indent="-514350">
              <a:lnSpc>
                <a:spcPct val="80000"/>
              </a:lnSpc>
              <a:spcBef>
                <a:spcPts val="370"/>
              </a:spcBef>
              <a:buClr>
                <a:schemeClr val="dk1"/>
              </a:buClr>
              <a:buSzPts val="1800"/>
              <a:buFont typeface="Courier New" panose="02070309020205020404" pitchFamily="49" charset="0"/>
              <a:buChar char="o"/>
            </a:pPr>
            <a:r>
              <a:rPr lang="en-US" sz="2600" dirty="0">
                <a:solidFill>
                  <a:schemeClr val="tx1"/>
                </a:solidFill>
                <a:latin typeface="Gill Sans" panose="020B0604020202020204" charset="0"/>
                <a:ea typeface="Roboto"/>
                <a:cs typeface="Roboto"/>
                <a:sym typeface="Roboto"/>
              </a:rPr>
              <a:t>Data can be classified into groups without any labels</a:t>
            </a:r>
          </a:p>
          <a:p>
            <a:pPr marL="628650" indent="-514350">
              <a:lnSpc>
                <a:spcPct val="80000"/>
              </a:lnSpc>
              <a:spcBef>
                <a:spcPts val="370"/>
              </a:spcBef>
              <a:buClr>
                <a:schemeClr val="dk1"/>
              </a:buClr>
              <a:buSzPts val="1800"/>
              <a:buFont typeface="Courier New" panose="02070309020205020404" pitchFamily="49" charset="0"/>
              <a:buChar char="o"/>
            </a:pPr>
            <a:r>
              <a:rPr lang="en-US" sz="2600" dirty="0">
                <a:solidFill>
                  <a:schemeClr val="tx1"/>
                </a:solidFill>
                <a:latin typeface="Gill Sans" panose="020B0604020202020204" charset="0"/>
                <a:ea typeface="Roboto"/>
                <a:cs typeface="Roboto"/>
                <a:sym typeface="Roboto"/>
              </a:rPr>
              <a:t>Useful as a pre-processing step to supervised learning tasks</a:t>
            </a:r>
          </a:p>
          <a:p>
            <a:pPr marL="114300" indent="0">
              <a:lnSpc>
                <a:spcPct val="80000"/>
              </a:lnSpc>
              <a:spcBef>
                <a:spcPts val="370"/>
              </a:spcBef>
              <a:buClr>
                <a:schemeClr val="dk1"/>
              </a:buClr>
              <a:buSzPts val="1800"/>
              <a:buNone/>
            </a:pPr>
            <a:r>
              <a:rPr lang="en-US" sz="2600" dirty="0">
                <a:solidFill>
                  <a:srgbClr val="0070C0"/>
                </a:solidFill>
                <a:latin typeface="Gill Sans" panose="020B0604020202020204" charset="0"/>
                <a:ea typeface="Roboto"/>
                <a:cs typeface="Roboto"/>
                <a:sym typeface="Roboto"/>
              </a:rPr>
              <a:t>Disadvantages:</a:t>
            </a:r>
          </a:p>
          <a:p>
            <a:pPr marL="571500" indent="-457200">
              <a:lnSpc>
                <a:spcPct val="80000"/>
              </a:lnSpc>
              <a:spcBef>
                <a:spcPts val="370"/>
              </a:spcBef>
              <a:buClr>
                <a:schemeClr val="dk1"/>
              </a:buClr>
              <a:buSzPts val="1800"/>
              <a:buFont typeface="Courier New" panose="02070309020205020404" pitchFamily="49" charset="0"/>
              <a:buChar char="o"/>
            </a:pPr>
            <a:r>
              <a:rPr lang="en-US" sz="2600" dirty="0">
                <a:solidFill>
                  <a:schemeClr val="tx1"/>
                </a:solidFill>
                <a:latin typeface="Gill Sans" panose="020B0604020202020204" charset="0"/>
                <a:ea typeface="Roboto"/>
                <a:cs typeface="Roboto"/>
                <a:sym typeface="Roboto"/>
              </a:rPr>
              <a:t>Cannot be used for predictive analysis because there is no model relating output to input </a:t>
            </a:r>
          </a:p>
          <a:p>
            <a:pPr marL="571500" indent="-457200">
              <a:lnSpc>
                <a:spcPct val="80000"/>
              </a:lnSpc>
              <a:spcBef>
                <a:spcPts val="370"/>
              </a:spcBef>
              <a:buClr>
                <a:schemeClr val="dk1"/>
              </a:buClr>
              <a:buSzPts val="1800"/>
              <a:buFont typeface="Courier New" panose="02070309020205020404" pitchFamily="49" charset="0"/>
              <a:buChar char="o"/>
            </a:pPr>
            <a:r>
              <a:rPr lang="en-US" sz="2600" dirty="0">
                <a:solidFill>
                  <a:schemeClr val="tx1"/>
                </a:solidFill>
                <a:latin typeface="Gill Sans" panose="020B0604020202020204" charset="0"/>
                <a:ea typeface="Roboto"/>
                <a:cs typeface="Roboto"/>
                <a:sym typeface="Roboto"/>
              </a:rPr>
              <a:t>If the dataset is large, it takes lot of time for clustering</a:t>
            </a:r>
          </a:p>
          <a:p>
            <a:pPr marL="571500" indent="-457200">
              <a:lnSpc>
                <a:spcPct val="80000"/>
              </a:lnSpc>
              <a:spcBef>
                <a:spcPts val="370"/>
              </a:spcBef>
              <a:buClr>
                <a:schemeClr val="dk1"/>
              </a:buClr>
              <a:buSzPts val="1800"/>
              <a:buFont typeface="Courier New" panose="02070309020205020404" pitchFamily="49" charset="0"/>
              <a:buChar char="o"/>
            </a:pPr>
            <a:r>
              <a:rPr lang="en-US" sz="2600" dirty="0">
                <a:solidFill>
                  <a:schemeClr val="tx1"/>
                </a:solidFill>
                <a:latin typeface="Gill Sans" panose="020B0604020202020204" charset="0"/>
                <a:ea typeface="Roboto"/>
                <a:cs typeface="Roboto"/>
                <a:sym typeface="Roboto"/>
              </a:rPr>
              <a:t>High risk of inaccurate results</a:t>
            </a:r>
          </a:p>
          <a:p>
            <a:pPr marL="628650" indent="-514350">
              <a:lnSpc>
                <a:spcPct val="80000"/>
              </a:lnSpc>
              <a:spcBef>
                <a:spcPts val="370"/>
              </a:spcBef>
              <a:buClr>
                <a:schemeClr val="dk1"/>
              </a:buClr>
              <a:buSzPts val="1800"/>
              <a:buFont typeface="Courier New" panose="02070309020205020404" pitchFamily="49" charset="0"/>
              <a:buChar char="o"/>
            </a:pPr>
            <a:endParaRPr lang="en-US" sz="2600" dirty="0">
              <a:solidFill>
                <a:schemeClr val="tx1"/>
              </a:solidFill>
              <a:latin typeface="Gill Sans" panose="020B0604020202020204" charset="0"/>
              <a:ea typeface="Roboto"/>
              <a:cs typeface="Roboto"/>
              <a:sym typeface="Roboto"/>
            </a:endParaRPr>
          </a:p>
        </p:txBody>
      </p:sp>
    </p:spTree>
    <p:extLst>
      <p:ext uri="{BB962C8B-B14F-4D97-AF65-F5344CB8AC3E}">
        <p14:creationId xmlns:p14="http://schemas.microsoft.com/office/powerpoint/2010/main" val="151421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DE3E-AB89-4F83-B247-ED0C4AD8B7AB}"/>
              </a:ext>
            </a:extLst>
          </p:cNvPr>
          <p:cNvSpPr>
            <a:spLocks noGrp="1"/>
          </p:cNvSpPr>
          <p:nvPr>
            <p:ph type="title"/>
          </p:nvPr>
        </p:nvSpPr>
        <p:spPr/>
        <p:txBody>
          <a:bodyPr/>
          <a:lstStyle/>
          <a:p>
            <a:r>
              <a:rPr lang="en-IN" dirty="0"/>
              <a:t>Summary</a:t>
            </a:r>
            <a:endParaRPr lang="en-US" dirty="0"/>
          </a:p>
        </p:txBody>
      </p:sp>
      <p:sp>
        <p:nvSpPr>
          <p:cNvPr id="3" name="Text Placeholder 2">
            <a:extLst>
              <a:ext uri="{FF2B5EF4-FFF2-40B4-BE49-F238E27FC236}">
                <a16:creationId xmlns:a16="http://schemas.microsoft.com/office/drawing/2014/main" id="{E705B782-07C1-4587-B796-9323E9BF45B4}"/>
              </a:ext>
            </a:extLst>
          </p:cNvPr>
          <p:cNvSpPr>
            <a:spLocks noGrp="1"/>
          </p:cNvSpPr>
          <p:nvPr>
            <p:ph type="body" idx="1"/>
          </p:nvPr>
        </p:nvSpPr>
        <p:spPr>
          <a:xfrm>
            <a:off x="803275" y="1416550"/>
            <a:ext cx="10393680" cy="4351338"/>
          </a:xfrm>
        </p:spPr>
        <p:txBody>
          <a:bodyPr>
            <a:noAutofit/>
          </a:bodyPr>
          <a:lstStyle/>
          <a:p>
            <a:pPr marL="628650" indent="-514350">
              <a:lnSpc>
                <a:spcPct val="80000"/>
              </a:lnSpc>
              <a:spcBef>
                <a:spcPts val="370"/>
              </a:spcBef>
              <a:buClr>
                <a:schemeClr val="dk1"/>
              </a:buClr>
              <a:buSzPts val="1800"/>
              <a:buFont typeface="Wingdings" panose="05000000000000000000" pitchFamily="2" charset="2"/>
              <a:buChar char="ü"/>
            </a:pPr>
            <a:r>
              <a:rPr lang="en-IN" sz="2600" dirty="0">
                <a:solidFill>
                  <a:schemeClr val="tx1"/>
                </a:solidFill>
                <a:latin typeface="Gill Sans" panose="020B0604020202020204" charset="0"/>
                <a:ea typeface="Roboto"/>
                <a:cs typeface="Roboto"/>
                <a:sym typeface="Roboto"/>
              </a:rPr>
              <a:t>Unsupervised learning involves techniques which extracts useful information from unlabelled data</a:t>
            </a:r>
          </a:p>
          <a:p>
            <a:pPr marL="628650" indent="-514350">
              <a:lnSpc>
                <a:spcPct val="80000"/>
              </a:lnSpc>
              <a:spcBef>
                <a:spcPts val="370"/>
              </a:spcBef>
              <a:buClr>
                <a:schemeClr val="dk1"/>
              </a:buClr>
              <a:buSzPts val="1800"/>
              <a:buFont typeface="Wingdings" panose="05000000000000000000" pitchFamily="2" charset="2"/>
              <a:buChar char="ü"/>
            </a:pPr>
            <a:r>
              <a:rPr lang="en-IN" sz="2600" dirty="0">
                <a:solidFill>
                  <a:schemeClr val="tx1"/>
                </a:solidFill>
                <a:latin typeface="Gill Sans" panose="020B0604020202020204" charset="0"/>
                <a:ea typeface="Roboto"/>
                <a:cs typeface="Roboto"/>
                <a:sym typeface="Roboto"/>
              </a:rPr>
              <a:t>Clustering, dimensionality reduction, association mining and anomaly detection are well known unsupervised learning tasks</a:t>
            </a:r>
          </a:p>
          <a:p>
            <a:pPr marL="628650" indent="-514350">
              <a:lnSpc>
                <a:spcPct val="80000"/>
              </a:lnSpc>
              <a:spcBef>
                <a:spcPts val="370"/>
              </a:spcBef>
              <a:buClr>
                <a:schemeClr val="dk1"/>
              </a:buClr>
              <a:buSzPts val="1800"/>
              <a:buFont typeface="Wingdings" panose="05000000000000000000" pitchFamily="2" charset="2"/>
              <a:buChar char="ü"/>
            </a:pPr>
            <a:r>
              <a:rPr lang="en-IN" sz="2600" dirty="0">
                <a:solidFill>
                  <a:schemeClr val="tx1"/>
                </a:solidFill>
                <a:latin typeface="Gill Sans" panose="020B0604020202020204" charset="0"/>
                <a:ea typeface="Roboto"/>
                <a:cs typeface="Roboto"/>
                <a:sym typeface="Roboto"/>
              </a:rPr>
              <a:t>Many types of clustering exist based on different metrics such as distance, density and probability</a:t>
            </a:r>
          </a:p>
          <a:p>
            <a:pPr marL="628650" indent="-514350">
              <a:lnSpc>
                <a:spcPct val="80000"/>
              </a:lnSpc>
              <a:spcBef>
                <a:spcPts val="370"/>
              </a:spcBef>
              <a:buClr>
                <a:schemeClr val="dk1"/>
              </a:buClr>
              <a:buSzPts val="1800"/>
              <a:buFont typeface="Wingdings" panose="05000000000000000000" pitchFamily="2" charset="2"/>
              <a:buChar char="ü"/>
            </a:pPr>
            <a:r>
              <a:rPr lang="en-IN" sz="2600" dirty="0">
                <a:solidFill>
                  <a:schemeClr val="tx1"/>
                </a:solidFill>
                <a:latin typeface="Gill Sans" panose="020B0604020202020204" charset="0"/>
                <a:ea typeface="Roboto"/>
                <a:cs typeface="Roboto"/>
                <a:sym typeface="Roboto"/>
              </a:rPr>
              <a:t>K-mean clustering is the simplest and most popular among clustering techniques </a:t>
            </a:r>
          </a:p>
          <a:p>
            <a:pPr marL="628650" indent="-514350">
              <a:lnSpc>
                <a:spcPct val="80000"/>
              </a:lnSpc>
              <a:spcBef>
                <a:spcPts val="370"/>
              </a:spcBef>
              <a:buClr>
                <a:schemeClr val="dk1"/>
              </a:buClr>
              <a:buSzPts val="1800"/>
              <a:buFont typeface="Wingdings" panose="05000000000000000000" pitchFamily="2" charset="2"/>
              <a:buChar char="ü"/>
            </a:pPr>
            <a:r>
              <a:rPr lang="en-IN" sz="2600" dirty="0">
                <a:solidFill>
                  <a:schemeClr val="tx1"/>
                </a:solidFill>
                <a:latin typeface="Gill Sans" panose="020B0604020202020204" charset="0"/>
                <a:ea typeface="Roboto"/>
                <a:cs typeface="Roboto"/>
                <a:sym typeface="Roboto"/>
              </a:rPr>
              <a:t>K-means clustering clusters the data into k clusters based on Euclidean distance of the points to the centre (mean) of the cluster</a:t>
            </a:r>
          </a:p>
          <a:p>
            <a:pPr marL="628650" indent="-514350">
              <a:lnSpc>
                <a:spcPct val="80000"/>
              </a:lnSpc>
              <a:spcBef>
                <a:spcPts val="370"/>
              </a:spcBef>
              <a:buClr>
                <a:schemeClr val="dk1"/>
              </a:buClr>
              <a:buSzPts val="1800"/>
              <a:buFont typeface="Wingdings" panose="05000000000000000000" pitchFamily="2" charset="2"/>
              <a:buChar char="ü"/>
            </a:pPr>
            <a:r>
              <a:rPr lang="en-IN" sz="2600" dirty="0">
                <a:solidFill>
                  <a:schemeClr val="tx1"/>
                </a:solidFill>
                <a:latin typeface="Gill Sans" panose="020B0604020202020204" charset="0"/>
                <a:ea typeface="Roboto"/>
                <a:cs typeface="Roboto"/>
                <a:sym typeface="Roboto"/>
              </a:rPr>
              <a:t>Silhouette score measures the quality of clusters that are formed for distance-based clustering methods</a:t>
            </a:r>
            <a:endParaRPr lang="en-US" sz="2600" dirty="0">
              <a:solidFill>
                <a:schemeClr val="tx1"/>
              </a:solidFill>
              <a:latin typeface="Gill Sans" panose="020B0604020202020204" charset="0"/>
              <a:ea typeface="Roboto"/>
              <a:cs typeface="Roboto"/>
              <a:sym typeface="Roboto"/>
            </a:endParaRPr>
          </a:p>
        </p:txBody>
      </p:sp>
    </p:spTree>
    <p:extLst>
      <p:ext uri="{BB962C8B-B14F-4D97-AF65-F5344CB8AC3E}">
        <p14:creationId xmlns:p14="http://schemas.microsoft.com/office/powerpoint/2010/main" val="216540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42"/>
          <p:cNvSpPr txBox="1">
            <a:spLocks noGrp="1"/>
          </p:cNvSpPr>
          <p:nvPr>
            <p:ph type="title"/>
          </p:nvPr>
        </p:nvSpPr>
        <p:spPr>
          <a:xfrm>
            <a:off x="197933" y="5589933"/>
            <a:ext cx="11360800" cy="763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r>
              <a:rPr lang="en-US" sz="3866" b="1">
                <a:solidFill>
                  <a:srgbClr val="FFFFFF"/>
                </a:solidFill>
                <a:latin typeface="Montserrat"/>
                <a:ea typeface="Montserrat"/>
                <a:cs typeface="Montserrat"/>
                <a:sym typeface="Montserrat"/>
              </a:rPr>
              <a:t>THANK YOU</a:t>
            </a:r>
            <a:endParaRPr sz="3866" b="1">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5" name="Picture 4">
            <a:extLst>
              <a:ext uri="{FF2B5EF4-FFF2-40B4-BE49-F238E27FC236}">
                <a16:creationId xmlns:a16="http://schemas.microsoft.com/office/drawing/2014/main" id="{52BF5AD6-016C-63DA-AA3A-94D29B4776F6}"/>
              </a:ext>
            </a:extLst>
          </p:cNvPr>
          <p:cNvPicPr>
            <a:picLocks noChangeAspect="1"/>
          </p:cNvPicPr>
          <p:nvPr/>
        </p:nvPicPr>
        <p:blipFill rotWithShape="1">
          <a:blip r:embed="rId3"/>
          <a:srcRect t="366"/>
          <a:stretch/>
        </p:blipFill>
        <p:spPr>
          <a:xfrm>
            <a:off x="6096000" y="1169318"/>
            <a:ext cx="5514901" cy="5211162"/>
          </a:xfrm>
          <a:prstGeom prst="rect">
            <a:avLst/>
          </a:prstGeom>
        </p:spPr>
      </p:pic>
      <p:sp>
        <p:nvSpPr>
          <p:cNvPr id="46" name="Oval 45">
            <a:extLst>
              <a:ext uri="{FF2B5EF4-FFF2-40B4-BE49-F238E27FC236}">
                <a16:creationId xmlns:a16="http://schemas.microsoft.com/office/drawing/2014/main" id="{15836980-D864-E673-4997-0076827D6261}"/>
              </a:ext>
            </a:extLst>
          </p:cNvPr>
          <p:cNvSpPr/>
          <p:nvPr/>
        </p:nvSpPr>
        <p:spPr>
          <a:xfrm rot="5400000">
            <a:off x="8540209" y="2064256"/>
            <a:ext cx="1826059" cy="44851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BA7FC194-4234-DACE-30C8-134BF950252A}"/>
              </a:ext>
            </a:extLst>
          </p:cNvPr>
          <p:cNvSpPr/>
          <p:nvPr/>
        </p:nvSpPr>
        <p:spPr>
          <a:xfrm>
            <a:off x="9817048" y="1149444"/>
            <a:ext cx="1742938" cy="2029494"/>
          </a:xfrm>
          <a:prstGeom prst="ellipse">
            <a:avLst/>
          </a:prstGeom>
          <a:ln>
            <a:solidFill>
              <a:schemeClr val="bg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 name="Oval 2">
            <a:extLst>
              <a:ext uri="{FF2B5EF4-FFF2-40B4-BE49-F238E27FC236}">
                <a16:creationId xmlns:a16="http://schemas.microsoft.com/office/drawing/2014/main" id="{56681B00-AC38-C589-0871-ECDFA6AF98B7}"/>
              </a:ext>
            </a:extLst>
          </p:cNvPr>
          <p:cNvSpPr/>
          <p:nvPr/>
        </p:nvSpPr>
        <p:spPr>
          <a:xfrm>
            <a:off x="7238198" y="1169318"/>
            <a:ext cx="1742938" cy="2029494"/>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Clustering</a:t>
            </a:r>
            <a:endParaRPr dirty="0"/>
          </a:p>
        </p:txBody>
      </p:sp>
      <p:sp>
        <p:nvSpPr>
          <p:cNvPr id="128" name="Google Shape;128;p4"/>
          <p:cNvSpPr txBox="1">
            <a:spLocks noGrp="1"/>
          </p:cNvSpPr>
          <p:nvPr>
            <p:ph type="body" idx="1"/>
          </p:nvPr>
        </p:nvSpPr>
        <p:spPr>
          <a:xfrm>
            <a:off x="393485" y="1407900"/>
            <a:ext cx="5806625" cy="4464505"/>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IN" sz="2600" dirty="0">
                <a:solidFill>
                  <a:schemeClr val="tx1"/>
                </a:solidFill>
              </a:rPr>
              <a:t>Finding homogeneous subgroups within the data such that data points within a subgroup are similar </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Subgroups are referred to as clusters</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Similarity is decides based on some similarity measure</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Gives an intuition about the structure and distribution of data</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Useful in many applications where data points are to be grouped without any target labels</a:t>
            </a:r>
            <a:endParaRPr sz="2600" dirty="0">
              <a:solidFill>
                <a:schemeClr val="tx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5E967A-2A18-94C9-8512-3F2F0FCC986F}"/>
                  </a:ext>
                </a:extLst>
              </p:cNvPr>
              <p:cNvSpPr txBox="1"/>
              <p:nvPr/>
            </p:nvSpPr>
            <p:spPr>
              <a:xfrm>
                <a:off x="6591906" y="633199"/>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4" name="TextBox 3">
                <a:extLst>
                  <a:ext uri="{FF2B5EF4-FFF2-40B4-BE49-F238E27FC236}">
                    <a16:creationId xmlns:a16="http://schemas.microsoft.com/office/drawing/2014/main" id="{B65E967A-2A18-94C9-8512-3F2F0FCC986F}"/>
                  </a:ext>
                </a:extLst>
              </p:cNvPr>
              <p:cNvSpPr txBox="1">
                <a:spLocks noRot="1" noChangeAspect="1" noMove="1" noResize="1" noEditPoints="1" noAdjustHandles="1" noChangeArrowheads="1" noChangeShapeType="1" noTextEdit="1"/>
              </p:cNvSpPr>
              <p:nvPr/>
            </p:nvSpPr>
            <p:spPr>
              <a:xfrm>
                <a:off x="6591906" y="633199"/>
                <a:ext cx="502839" cy="427497"/>
              </a:xfrm>
              <a:prstGeom prst="rect">
                <a:avLst/>
              </a:prstGeom>
              <a:blipFill>
                <a:blip r:embed="rId4"/>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107628-3CDB-2122-A471-D7C35F6CE68D}"/>
                  </a:ext>
                </a:extLst>
              </p:cNvPr>
              <p:cNvSpPr txBox="1"/>
              <p:nvPr/>
            </p:nvSpPr>
            <p:spPr>
              <a:xfrm>
                <a:off x="11546910"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6" name="TextBox 5">
                <a:extLst>
                  <a:ext uri="{FF2B5EF4-FFF2-40B4-BE49-F238E27FC236}">
                    <a16:creationId xmlns:a16="http://schemas.microsoft.com/office/drawing/2014/main" id="{FB107628-3CDB-2122-A471-D7C35F6CE68D}"/>
                  </a:ext>
                </a:extLst>
              </p:cNvPr>
              <p:cNvSpPr txBox="1">
                <a:spLocks noRot="1" noChangeAspect="1" noMove="1" noResize="1" noEditPoints="1" noAdjustHandles="1" noChangeArrowheads="1" noChangeShapeType="1" noTextEdit="1"/>
              </p:cNvSpPr>
              <p:nvPr/>
            </p:nvSpPr>
            <p:spPr>
              <a:xfrm>
                <a:off x="11546910" y="5337084"/>
                <a:ext cx="419222" cy="426991"/>
              </a:xfrm>
              <a:prstGeom prst="rect">
                <a:avLst/>
              </a:prstGeom>
              <a:blipFill>
                <a:blip r:embed="rId5"/>
                <a:stretch>
                  <a:fillRect r="-7246" b="-11429"/>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A79E94BE-C464-22C2-E072-975EE7E81160}"/>
              </a:ext>
            </a:extLst>
          </p:cNvPr>
          <p:cNvSpPr/>
          <p:nvPr/>
        </p:nvSpPr>
        <p:spPr>
          <a:xfrm>
            <a:off x="7345680" y="16560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24071E6D-9AFF-BF17-BFC1-9DF3A6E02029}"/>
              </a:ext>
            </a:extLst>
          </p:cNvPr>
          <p:cNvSpPr/>
          <p:nvPr/>
        </p:nvSpPr>
        <p:spPr>
          <a:xfrm>
            <a:off x="7480680"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CFC86351-4DC3-224B-CBA9-5488A729AF42}"/>
              </a:ext>
            </a:extLst>
          </p:cNvPr>
          <p:cNvSpPr/>
          <p:nvPr/>
        </p:nvSpPr>
        <p:spPr>
          <a:xfrm>
            <a:off x="7701410" y="13512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A142CEC-8251-4DEE-E015-6F5B91116C48}"/>
              </a:ext>
            </a:extLst>
          </p:cNvPr>
          <p:cNvSpPr/>
          <p:nvPr/>
        </p:nvSpPr>
        <p:spPr>
          <a:xfrm>
            <a:off x="7443393" y="24528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7F0A1E9-842D-2D6F-8608-814EC33C032B}"/>
              </a:ext>
            </a:extLst>
          </p:cNvPr>
          <p:cNvSpPr/>
          <p:nvPr/>
        </p:nvSpPr>
        <p:spPr>
          <a:xfrm>
            <a:off x="7964285" y="186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C4C4D3D-AE8C-0754-8121-DA636F358D48}"/>
              </a:ext>
            </a:extLst>
          </p:cNvPr>
          <p:cNvSpPr/>
          <p:nvPr/>
        </p:nvSpPr>
        <p:spPr>
          <a:xfrm>
            <a:off x="7911579" y="2359881"/>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88FED88D-9917-69AC-F243-3D7244BE7A26}"/>
              </a:ext>
            </a:extLst>
          </p:cNvPr>
          <p:cNvSpPr/>
          <p:nvPr/>
        </p:nvSpPr>
        <p:spPr>
          <a:xfrm>
            <a:off x="8504454" y="2130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D64DF746-08E6-B811-9E51-BB633354DD2A}"/>
              </a:ext>
            </a:extLst>
          </p:cNvPr>
          <p:cNvSpPr/>
          <p:nvPr/>
        </p:nvSpPr>
        <p:spPr>
          <a:xfrm>
            <a:off x="10311130" y="1676775"/>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93B2C1B0-1B1E-DE10-7AEE-D9AB4A64555D}"/>
              </a:ext>
            </a:extLst>
          </p:cNvPr>
          <p:cNvSpPr/>
          <p:nvPr/>
        </p:nvSpPr>
        <p:spPr>
          <a:xfrm>
            <a:off x="10826015" y="1590680"/>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3BE0AA95-2939-84BE-6182-C210AA001163}"/>
              </a:ext>
            </a:extLst>
          </p:cNvPr>
          <p:cNvSpPr/>
          <p:nvPr/>
        </p:nvSpPr>
        <p:spPr>
          <a:xfrm>
            <a:off x="10176130" y="2055397"/>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2BA0D4C4-8A79-3C63-C0CF-07F6D4202575}"/>
              </a:ext>
            </a:extLst>
          </p:cNvPr>
          <p:cNvSpPr/>
          <p:nvPr/>
        </p:nvSpPr>
        <p:spPr>
          <a:xfrm>
            <a:off x="10623515" y="1969515"/>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BCC12150-5C16-F106-8403-E69E4431911A}"/>
              </a:ext>
            </a:extLst>
          </p:cNvPr>
          <p:cNvSpPr/>
          <p:nvPr/>
        </p:nvSpPr>
        <p:spPr>
          <a:xfrm>
            <a:off x="11206864" y="2055397"/>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400C46B7-FA7B-5EBF-E489-4D5D2640F561}"/>
              </a:ext>
            </a:extLst>
          </p:cNvPr>
          <p:cNvSpPr/>
          <p:nvPr/>
        </p:nvSpPr>
        <p:spPr>
          <a:xfrm>
            <a:off x="10354753" y="2453449"/>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0351FBB2-BA14-7D98-B549-A02C23577ECF}"/>
              </a:ext>
            </a:extLst>
          </p:cNvPr>
          <p:cNvSpPr/>
          <p:nvPr/>
        </p:nvSpPr>
        <p:spPr>
          <a:xfrm>
            <a:off x="8319516" y="1676395"/>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CB5C1722-11DA-B403-0FF9-D00B86117E88}"/>
              </a:ext>
            </a:extLst>
          </p:cNvPr>
          <p:cNvSpPr/>
          <p:nvPr/>
        </p:nvSpPr>
        <p:spPr>
          <a:xfrm>
            <a:off x="8429880" y="2598680"/>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5AA21F4F-C39C-C59A-570C-28EF96DDDA21}"/>
              </a:ext>
            </a:extLst>
          </p:cNvPr>
          <p:cNvSpPr/>
          <p:nvPr/>
        </p:nvSpPr>
        <p:spPr>
          <a:xfrm>
            <a:off x="10936864" y="2434019"/>
            <a:ext cx="270000" cy="270000"/>
          </a:xfrm>
          <a:prstGeom prst="ellipse">
            <a:avLst/>
          </a:prstGeom>
          <a:solidFill>
            <a:schemeClr val="bg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134EBCC2-03E3-1366-6B47-620E7C3198B7}"/>
              </a:ext>
            </a:extLst>
          </p:cNvPr>
          <p:cNvSpPr/>
          <p:nvPr/>
        </p:nvSpPr>
        <p:spPr>
          <a:xfrm>
            <a:off x="7701410" y="376625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2FE54122-833C-0514-195F-2AECF2BF2E2E}"/>
              </a:ext>
            </a:extLst>
          </p:cNvPr>
          <p:cNvSpPr/>
          <p:nvPr/>
        </p:nvSpPr>
        <p:spPr>
          <a:xfrm>
            <a:off x="8319516" y="376625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7C7F1403-112A-3C58-39DD-90AD9F67FF6F}"/>
              </a:ext>
            </a:extLst>
          </p:cNvPr>
          <p:cNvSpPr/>
          <p:nvPr/>
        </p:nvSpPr>
        <p:spPr>
          <a:xfrm>
            <a:off x="7690217" y="441065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157ABAE6-8966-2395-0CB2-E739959A1A9D}"/>
              </a:ext>
            </a:extLst>
          </p:cNvPr>
          <p:cNvSpPr/>
          <p:nvPr/>
        </p:nvSpPr>
        <p:spPr>
          <a:xfrm>
            <a:off x="9180830" y="4134716"/>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B038AF54-9B56-8937-C69B-B24C188A0D1C}"/>
              </a:ext>
            </a:extLst>
          </p:cNvPr>
          <p:cNvSpPr/>
          <p:nvPr/>
        </p:nvSpPr>
        <p:spPr>
          <a:xfrm>
            <a:off x="8573960" y="4313620"/>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5BD6AB61-5693-70AB-EF0F-92E21B619BFE}"/>
              </a:ext>
            </a:extLst>
          </p:cNvPr>
          <p:cNvSpPr/>
          <p:nvPr/>
        </p:nvSpPr>
        <p:spPr>
          <a:xfrm>
            <a:off x="8810914" y="390138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FD101ABF-0AD3-F47B-3B2B-1C26BCE05F9D}"/>
              </a:ext>
            </a:extLst>
          </p:cNvPr>
          <p:cNvSpPr/>
          <p:nvPr/>
        </p:nvSpPr>
        <p:spPr>
          <a:xfrm>
            <a:off x="10735274" y="386098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E33E4EDF-2C4A-0B10-FE12-46DD97BA6F34}"/>
              </a:ext>
            </a:extLst>
          </p:cNvPr>
          <p:cNvSpPr/>
          <p:nvPr/>
        </p:nvSpPr>
        <p:spPr>
          <a:xfrm>
            <a:off x="8010463" y="4082415"/>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E06A9E11-68C2-16AE-4475-8A3931BA8B58}"/>
              </a:ext>
            </a:extLst>
          </p:cNvPr>
          <p:cNvSpPr/>
          <p:nvPr/>
        </p:nvSpPr>
        <p:spPr>
          <a:xfrm>
            <a:off x="9462045" y="4513338"/>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55740939-89F0-3814-F361-4B522C6B6E7A}"/>
              </a:ext>
            </a:extLst>
          </p:cNvPr>
          <p:cNvSpPr/>
          <p:nvPr/>
        </p:nvSpPr>
        <p:spPr>
          <a:xfrm>
            <a:off x="8363734" y="4778889"/>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C23F9BE-2D77-B0DA-0728-12214D0C1F2C}"/>
              </a:ext>
            </a:extLst>
          </p:cNvPr>
          <p:cNvSpPr/>
          <p:nvPr/>
        </p:nvSpPr>
        <p:spPr>
          <a:xfrm>
            <a:off x="9024020" y="468065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335A31E-F067-E22D-0977-6235C6E5D369}"/>
              </a:ext>
            </a:extLst>
          </p:cNvPr>
          <p:cNvSpPr/>
          <p:nvPr/>
        </p:nvSpPr>
        <p:spPr>
          <a:xfrm>
            <a:off x="9294020" y="376625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78EEF67F-E3B3-FFC3-7E9F-8906D1392B76}"/>
              </a:ext>
            </a:extLst>
          </p:cNvPr>
          <p:cNvSpPr/>
          <p:nvPr/>
        </p:nvSpPr>
        <p:spPr>
          <a:xfrm>
            <a:off x="8228734" y="4354450"/>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F1FC6831-90B3-3F4C-D0B6-A59BE7E891C4}"/>
              </a:ext>
            </a:extLst>
          </p:cNvPr>
          <p:cNvSpPr/>
          <p:nvPr/>
        </p:nvSpPr>
        <p:spPr>
          <a:xfrm>
            <a:off x="10882426" y="430511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39D892D9-C120-1C87-DA05-368A0E250AF2}"/>
              </a:ext>
            </a:extLst>
          </p:cNvPr>
          <p:cNvSpPr/>
          <p:nvPr/>
        </p:nvSpPr>
        <p:spPr>
          <a:xfrm>
            <a:off x="10525848" y="4587815"/>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679D6A63-521E-7692-0E32-1E9AA5CEBBED}"/>
              </a:ext>
            </a:extLst>
          </p:cNvPr>
          <p:cNvSpPr/>
          <p:nvPr/>
        </p:nvSpPr>
        <p:spPr>
          <a:xfrm>
            <a:off x="10259318" y="3847071"/>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4EC3FFDC-6A1A-ABDF-5CEB-0597F4441C71}"/>
              </a:ext>
            </a:extLst>
          </p:cNvPr>
          <p:cNvSpPr/>
          <p:nvPr/>
        </p:nvSpPr>
        <p:spPr>
          <a:xfrm>
            <a:off x="8166227" y="2157446"/>
            <a:ext cx="270000" cy="270000"/>
          </a:xfrm>
          <a:prstGeom prst="ellipse">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66D43719-4146-1B30-8ADD-66341F01E69F}"/>
              </a:ext>
            </a:extLst>
          </p:cNvPr>
          <p:cNvSpPr/>
          <p:nvPr/>
        </p:nvSpPr>
        <p:spPr>
          <a:xfrm>
            <a:off x="10410556" y="417138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476C357C-78F2-18A7-13C2-1FF715D647CB}"/>
              </a:ext>
            </a:extLst>
          </p:cNvPr>
          <p:cNvSpPr/>
          <p:nvPr/>
        </p:nvSpPr>
        <p:spPr>
          <a:xfrm>
            <a:off x="9852288" y="390138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2C99B76E-1F62-2622-DEBD-0758BC09F2B9}"/>
              </a:ext>
            </a:extLst>
          </p:cNvPr>
          <p:cNvSpPr/>
          <p:nvPr/>
        </p:nvSpPr>
        <p:spPr>
          <a:xfrm>
            <a:off x="9672271" y="4171382"/>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98891C0D-B10F-6627-DD48-711118C266CD}"/>
              </a:ext>
            </a:extLst>
          </p:cNvPr>
          <p:cNvSpPr/>
          <p:nvPr/>
        </p:nvSpPr>
        <p:spPr>
          <a:xfrm>
            <a:off x="9987288" y="4446085"/>
            <a:ext cx="270000" cy="270000"/>
          </a:xfrm>
          <a:prstGeom prst="ellipse">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0261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4" end="4"/>
                                            </p:txEl>
                                          </p:spTgt>
                                        </p:tgtEl>
                                        <p:attrNameLst>
                                          <p:attrName>style.visibility</p:attrName>
                                        </p:attrNameLst>
                                      </p:cBhvr>
                                      <p:to>
                                        <p:strVal val="visible"/>
                                      </p:to>
                                    </p:set>
                                    <p:animEffect transition="in" filter="fade">
                                      <p:cBhvr>
                                        <p:cTn id="7" dur="500"/>
                                        <p:tgtEl>
                                          <p:spTgt spid="1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Dimensionality Reduction</a:t>
            </a:r>
            <a:endParaRPr dirty="0"/>
          </a:p>
        </p:txBody>
      </p:sp>
      <p:sp>
        <p:nvSpPr>
          <p:cNvPr id="128" name="Google Shape;128;p4"/>
          <p:cNvSpPr txBox="1">
            <a:spLocks noGrp="1"/>
          </p:cNvSpPr>
          <p:nvPr>
            <p:ph type="body" idx="1"/>
          </p:nvPr>
        </p:nvSpPr>
        <p:spPr>
          <a:xfrm>
            <a:off x="579120" y="1524000"/>
            <a:ext cx="5608320" cy="4464505"/>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IN" sz="2600" dirty="0">
                <a:solidFill>
                  <a:schemeClr val="tx1"/>
                </a:solidFill>
              </a:rPr>
              <a:t>Mapping features in a higher dimensional space to a lower dimensional space without loss of much information</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Principal component analysis and autoencoders are unsupervised learning techniques used for dimensionality reduction</a:t>
            </a:r>
          </a:p>
          <a:p>
            <a:pPr indent="-457200">
              <a:lnSpc>
                <a:spcPct val="100000"/>
              </a:lnSpc>
              <a:spcBef>
                <a:spcPts val="0"/>
              </a:spcBef>
              <a:buSzPts val="2240"/>
              <a:buFont typeface="Courier New" panose="02070309020205020404" pitchFamily="49" charset="0"/>
              <a:buChar char="o"/>
            </a:pPr>
            <a:r>
              <a:rPr lang="en-IN" sz="2600" dirty="0">
                <a:solidFill>
                  <a:schemeClr val="tx1"/>
                </a:solidFill>
              </a:rPr>
              <a:t>Useful in data compression and feature extraction</a:t>
            </a:r>
            <a:endParaRPr sz="260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AF38E61-05C3-DAB8-162A-19B9937B734D}"/>
                  </a:ext>
                </a:extLst>
              </p:cNvPr>
              <p:cNvSpPr txBox="1"/>
              <p:nvPr/>
            </p:nvSpPr>
            <p:spPr>
              <a:xfrm>
                <a:off x="7371348" y="1751797"/>
                <a:ext cx="2060308"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𝒙</m:t>
                      </m:r>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IN" sz="2400" b="0" i="1" smtClean="0">
                                        <a:latin typeface="Cambria Math" panose="02040503050406030204" pitchFamily="18" charset="0"/>
                                      </a:rPr>
                                    </m:ctrlPr>
                                  </m:sSubPr>
                                  <m:e>
                                    <m:r>
                                      <m:rPr>
                                        <m:brk m:alnAt="7"/>
                                      </m:rPr>
                                      <a:rPr lang="en-IN" sz="2400" b="0" i="1" smtClean="0">
                                        <a:latin typeface="Cambria Math" panose="02040503050406030204" pitchFamily="18" charset="0"/>
                                      </a:rPr>
                                      <m:t>𝑥</m:t>
                                    </m:r>
                                  </m:e>
                                  <m:sub>
                                    <m:r>
                                      <m:rPr>
                                        <m:brk m:alnAt="7"/>
                                      </m:rPr>
                                      <a:rPr lang="en-IN" sz="2400" b="0" i="1" smtClean="0">
                                        <a:latin typeface="Cambria Math" panose="02040503050406030204" pitchFamily="18" charset="0"/>
                                      </a:rPr>
                                      <m:t>1</m:t>
                                    </m:r>
                                  </m:sub>
                                </m:sSub>
                              </m:e>
                            </m:mr>
                            <m:m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e>
                            </m:mr>
                            <m:mr>
                              <m:e>
                                <m:r>
                                  <a:rPr lang="en-US" sz="2400" i="1" smtClean="0">
                                    <a:latin typeface="Cambria Math" panose="02040503050406030204" pitchFamily="18" charset="0"/>
                                  </a:rPr>
                                  <m:t>⋮</m:t>
                                </m:r>
                              </m:e>
                            </m:mr>
                            <m:m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𝑛</m:t>
                                    </m:r>
                                  </m:sub>
                                </m:sSub>
                              </m:e>
                            </m:mr>
                          </m:m>
                        </m:e>
                      </m:d>
                      <m:r>
                        <a:rPr lang="en-IN" sz="2400" b="0" i="1" smtClean="0">
                          <a:latin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 name="TextBox 1">
                <a:extLst>
                  <a:ext uri="{FF2B5EF4-FFF2-40B4-BE49-F238E27FC236}">
                    <a16:creationId xmlns:a16="http://schemas.microsoft.com/office/drawing/2014/main" id="{4AF38E61-05C3-DAB8-162A-19B9937B734D}"/>
                  </a:ext>
                </a:extLst>
              </p:cNvPr>
              <p:cNvSpPr txBox="1">
                <a:spLocks noRot="1" noChangeAspect="1" noMove="1" noResize="1" noEditPoints="1" noAdjustHandles="1" noChangeArrowheads="1" noChangeShapeType="1" noTextEdit="1"/>
              </p:cNvSpPr>
              <p:nvPr/>
            </p:nvSpPr>
            <p:spPr>
              <a:xfrm>
                <a:off x="7371348" y="1751797"/>
                <a:ext cx="2060308" cy="136062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838EB8-F0FC-0691-3256-DCED31D547A8}"/>
                  </a:ext>
                </a:extLst>
              </p:cNvPr>
              <p:cNvSpPr txBox="1"/>
              <p:nvPr/>
            </p:nvSpPr>
            <p:spPr>
              <a:xfrm>
                <a:off x="9785684" y="1751798"/>
                <a:ext cx="1208664" cy="144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sz="2400" b="1" i="1" smtClean="0">
                              <a:latin typeface="Cambria Math" panose="02040503050406030204" pitchFamily="18" charset="0"/>
                            </a:rPr>
                          </m:ctrlPr>
                        </m:accPr>
                        <m:e>
                          <m:r>
                            <a:rPr lang="en-IN" sz="2400" b="1" i="1" smtClean="0">
                              <a:latin typeface="Cambria Math" panose="02040503050406030204" pitchFamily="18" charset="0"/>
                            </a:rPr>
                            <m:t>𝒙</m:t>
                          </m:r>
                        </m:e>
                      </m:acc>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IN" sz="2400" i="1" smtClean="0">
                                        <a:latin typeface="Cambria Math" panose="02040503050406030204" pitchFamily="18" charset="0"/>
                                      </a:rPr>
                                    </m:ctrlPr>
                                  </m:sSubPr>
                                  <m:e>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e>
                                    </m:acc>
                                  </m:e>
                                  <m:sub>
                                    <m:r>
                                      <m:rPr>
                                        <m:brk m:alnAt="7"/>
                                      </m:rPr>
                                      <a:rPr lang="en-IN" sz="2400" b="0" i="1" smtClean="0">
                                        <a:latin typeface="Cambria Math" panose="02040503050406030204" pitchFamily="18" charset="0"/>
                                      </a:rPr>
                                      <m:t>1</m:t>
                                    </m:r>
                                  </m:sub>
                                </m:sSub>
                              </m:e>
                            </m:mr>
                            <m:mr>
                              <m:e>
                                <m:sSub>
                                  <m:sSubPr>
                                    <m:ctrlPr>
                                      <a:rPr lang="en-IN"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IN" sz="2400" b="0" i="1" smtClean="0">
                                            <a:latin typeface="Cambria Math" panose="02040503050406030204" pitchFamily="18" charset="0"/>
                                          </a:rPr>
                                          <m:t>𝑥</m:t>
                                        </m:r>
                                      </m:e>
                                    </m:acc>
                                  </m:e>
                                  <m:sub>
                                    <m:r>
                                      <a:rPr lang="en-IN" sz="2400" b="0" i="1" smtClean="0">
                                        <a:latin typeface="Cambria Math" panose="02040503050406030204" pitchFamily="18" charset="0"/>
                                      </a:rPr>
                                      <m:t>2</m:t>
                                    </m:r>
                                  </m:sub>
                                </m:sSub>
                              </m:e>
                            </m:mr>
                            <m:mr>
                              <m:e>
                                <m:r>
                                  <a:rPr lang="en-US" sz="2400" b="0" i="1" smtClean="0">
                                    <a:latin typeface="Cambria Math" panose="02040503050406030204" pitchFamily="18" charset="0"/>
                                  </a:rPr>
                                  <m:t>⋮</m:t>
                                </m:r>
                              </m:e>
                            </m:mr>
                            <m:mr>
                              <m:e>
                                <m:acc>
                                  <m:accPr>
                                    <m:chr m:val="̃"/>
                                    <m:ctrlPr>
                                      <a:rPr lang="en-US" sz="2400" i="1" smtClean="0">
                                        <a:latin typeface="Cambria Math" panose="02040503050406030204" pitchFamily="18" charset="0"/>
                                      </a:rPr>
                                    </m:ctrlPr>
                                  </m:accPr>
                                  <m:e>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𝑝</m:t>
                                        </m:r>
                                      </m:sub>
                                    </m:sSub>
                                  </m:e>
                                </m:acc>
                              </m:e>
                            </m:mr>
                          </m:m>
                        </m:e>
                      </m:d>
                    </m:oMath>
                  </m:oMathPara>
                </a14:m>
                <a:endParaRPr lang="en-US" sz="2400" dirty="0"/>
              </a:p>
            </p:txBody>
          </p:sp>
        </mc:Choice>
        <mc:Fallback xmlns="">
          <p:sp>
            <p:nvSpPr>
              <p:cNvPr id="5" name="TextBox 4">
                <a:extLst>
                  <a:ext uri="{FF2B5EF4-FFF2-40B4-BE49-F238E27FC236}">
                    <a16:creationId xmlns:a16="http://schemas.microsoft.com/office/drawing/2014/main" id="{0F838EB8-F0FC-0691-3256-DCED31D547A8}"/>
                  </a:ext>
                </a:extLst>
              </p:cNvPr>
              <p:cNvSpPr txBox="1">
                <a:spLocks noRot="1" noChangeAspect="1" noMove="1" noResize="1" noEditPoints="1" noAdjustHandles="1" noChangeArrowheads="1" noChangeShapeType="1" noTextEdit="1"/>
              </p:cNvSpPr>
              <p:nvPr/>
            </p:nvSpPr>
            <p:spPr>
              <a:xfrm>
                <a:off x="9785684" y="1751798"/>
                <a:ext cx="1208664" cy="14482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53AF4D-A785-2641-1020-98DAC5C58BF8}"/>
                  </a:ext>
                </a:extLst>
              </p:cNvPr>
              <p:cNvSpPr txBox="1"/>
              <p:nvPr/>
            </p:nvSpPr>
            <p:spPr>
              <a:xfrm>
                <a:off x="8855242" y="1262661"/>
                <a:ext cx="10282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𝑝</m:t>
                      </m:r>
                      <m:r>
                        <a:rPr lang="en-IN" sz="2400" b="0" i="1" smtClean="0">
                          <a:latin typeface="Cambria Math" panose="02040503050406030204" pitchFamily="18" charset="0"/>
                        </a:rPr>
                        <m:t>&lt;</m:t>
                      </m:r>
                      <m:r>
                        <a:rPr lang="en-IN" sz="2400" b="0" i="1" smtClean="0">
                          <a:latin typeface="Cambria Math" panose="02040503050406030204" pitchFamily="18" charset="0"/>
                        </a:rPr>
                        <m:t>𝑛</m:t>
                      </m:r>
                    </m:oMath>
                  </m:oMathPara>
                </a14:m>
                <a:endParaRPr lang="en-US" sz="2400" dirty="0"/>
              </a:p>
            </p:txBody>
          </p:sp>
        </mc:Choice>
        <mc:Fallback xmlns="">
          <p:sp>
            <p:nvSpPr>
              <p:cNvPr id="3" name="TextBox 2">
                <a:extLst>
                  <a:ext uri="{FF2B5EF4-FFF2-40B4-BE49-F238E27FC236}">
                    <a16:creationId xmlns:a16="http://schemas.microsoft.com/office/drawing/2014/main" id="{0353AF4D-A785-2641-1020-98DAC5C58BF8}"/>
                  </a:ext>
                </a:extLst>
              </p:cNvPr>
              <p:cNvSpPr txBox="1">
                <a:spLocks noRot="1" noChangeAspect="1" noMove="1" noResize="1" noEditPoints="1" noAdjustHandles="1" noChangeArrowheads="1" noChangeShapeType="1" noTextEdit="1"/>
              </p:cNvSpPr>
              <p:nvPr/>
            </p:nvSpPr>
            <p:spPr>
              <a:xfrm>
                <a:off x="8855242" y="1262661"/>
                <a:ext cx="1028295" cy="461665"/>
              </a:xfrm>
              <a:prstGeom prst="rect">
                <a:avLst/>
              </a:prstGeom>
              <a:blipFill>
                <a:blip r:embed="rId5"/>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5B0A044A-C2A5-E6BA-7697-1ABF534349F8}"/>
                  </a:ext>
                </a:extLst>
              </p:cNvPr>
              <p:cNvSpPr/>
              <p:nvPr/>
            </p:nvSpPr>
            <p:spPr>
              <a:xfrm>
                <a:off x="6581273" y="3862129"/>
                <a:ext cx="2695074" cy="198040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ℝ</m:t>
                          </m:r>
                        </m:e>
                        <m:sup>
                          <m:r>
                            <a:rPr lang="en-IN" sz="2600" b="0" i="1" smtClean="0">
                              <a:latin typeface="Cambria Math" panose="02040503050406030204" pitchFamily="18" charset="0"/>
                              <a:ea typeface="Cambria Math" panose="02040503050406030204" pitchFamily="18" charset="0"/>
                            </a:rPr>
                            <m:t>𝑛</m:t>
                          </m:r>
                        </m:sup>
                      </m:sSup>
                    </m:oMath>
                  </m:oMathPara>
                </a14:m>
                <a:endParaRPr lang="en-US" sz="2600" dirty="0"/>
              </a:p>
            </p:txBody>
          </p:sp>
        </mc:Choice>
        <mc:Fallback xmlns="">
          <p:sp>
            <p:nvSpPr>
              <p:cNvPr id="4" name="Oval 3">
                <a:extLst>
                  <a:ext uri="{FF2B5EF4-FFF2-40B4-BE49-F238E27FC236}">
                    <a16:creationId xmlns:a16="http://schemas.microsoft.com/office/drawing/2014/main" id="{5B0A044A-C2A5-E6BA-7697-1ABF534349F8}"/>
                  </a:ext>
                </a:extLst>
              </p:cNvPr>
              <p:cNvSpPr>
                <a:spLocks noRot="1" noChangeAspect="1" noMove="1" noResize="1" noEditPoints="1" noAdjustHandles="1" noChangeArrowheads="1" noChangeShapeType="1" noTextEdit="1"/>
              </p:cNvSpPr>
              <p:nvPr/>
            </p:nvSpPr>
            <p:spPr>
              <a:xfrm>
                <a:off x="6581273" y="3862129"/>
                <a:ext cx="2695074" cy="198040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07AE82C8-902E-12D0-CB19-DC9A44298C77}"/>
                  </a:ext>
                </a:extLst>
              </p:cNvPr>
              <p:cNvSpPr/>
              <p:nvPr/>
            </p:nvSpPr>
            <p:spPr>
              <a:xfrm>
                <a:off x="10136097" y="4077691"/>
                <a:ext cx="1716502" cy="133752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IN" sz="2400" b="0" i="1" smtClean="0">
                              <a:latin typeface="Cambria Math" panose="02040503050406030204" pitchFamily="18" charset="0"/>
                              <a:ea typeface="Cambria Math" panose="02040503050406030204" pitchFamily="18" charset="0"/>
                            </a:rPr>
                            <m:t>𝑝</m:t>
                          </m:r>
                        </m:sup>
                      </m:sSup>
                    </m:oMath>
                  </m:oMathPara>
                </a14:m>
                <a:endParaRPr lang="en-US" sz="2400" dirty="0"/>
              </a:p>
            </p:txBody>
          </p:sp>
        </mc:Choice>
        <mc:Fallback xmlns="">
          <p:sp>
            <p:nvSpPr>
              <p:cNvPr id="9" name="Oval 8">
                <a:extLst>
                  <a:ext uri="{FF2B5EF4-FFF2-40B4-BE49-F238E27FC236}">
                    <a16:creationId xmlns:a16="http://schemas.microsoft.com/office/drawing/2014/main" id="{07AE82C8-902E-12D0-CB19-DC9A44298C77}"/>
                  </a:ext>
                </a:extLst>
              </p:cNvPr>
              <p:cNvSpPr>
                <a:spLocks noRot="1" noChangeAspect="1" noMove="1" noResize="1" noEditPoints="1" noAdjustHandles="1" noChangeArrowheads="1" noChangeShapeType="1" noTextEdit="1"/>
              </p:cNvSpPr>
              <p:nvPr/>
            </p:nvSpPr>
            <p:spPr>
              <a:xfrm>
                <a:off x="10136097" y="4077691"/>
                <a:ext cx="1716502" cy="1337526"/>
              </a:xfrm>
              <a:prstGeom prst="ellipse">
                <a:avLst/>
              </a:prstGeom>
              <a:blipFill>
                <a:blip r:embed="rId7"/>
                <a:stretch>
                  <a:fillRect/>
                </a:stretch>
              </a:blipFill>
            </p:spPr>
            <p:txBody>
              <a:bodyPr/>
              <a:lstStyle/>
              <a:p>
                <a:r>
                  <a:rPr lang="en-US">
                    <a:noFill/>
                  </a:rPr>
                  <a:t> </a:t>
                </a:r>
              </a:p>
            </p:txBody>
          </p:sp>
        </mc:Fallback>
      </mc:AlternateContent>
      <p:cxnSp>
        <p:nvCxnSpPr>
          <p:cNvPr id="7" name="Connector: Curved 6">
            <a:extLst>
              <a:ext uri="{FF2B5EF4-FFF2-40B4-BE49-F238E27FC236}">
                <a16:creationId xmlns:a16="http://schemas.microsoft.com/office/drawing/2014/main" id="{FB63B3A1-0FFA-8E45-277D-85CEBE006755}"/>
              </a:ext>
            </a:extLst>
          </p:cNvPr>
          <p:cNvCxnSpPr>
            <a:stCxn id="4" idx="0"/>
            <a:endCxn id="9" idx="0"/>
          </p:cNvCxnSpPr>
          <p:nvPr/>
        </p:nvCxnSpPr>
        <p:spPr>
          <a:xfrm rot="16200000" flipH="1">
            <a:off x="9353798" y="2437141"/>
            <a:ext cx="215562" cy="3065538"/>
          </a:xfrm>
          <a:prstGeom prst="curvedConnector3">
            <a:avLst>
              <a:gd name="adj1" fmla="val -20874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2A0B47-E400-52D4-9D2C-0367D985F4C3}"/>
                  </a:ext>
                </a:extLst>
              </p:cNvPr>
              <p:cNvSpPr txBox="1"/>
              <p:nvPr/>
            </p:nvSpPr>
            <p:spPr>
              <a:xfrm>
                <a:off x="7665918" y="3447673"/>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a:latin typeface="Cambria Math" panose="02040503050406030204" pitchFamily="18" charset="0"/>
                        </a:rPr>
                        <m:t>𝒙</m:t>
                      </m:r>
                    </m:oMath>
                  </m:oMathPara>
                </a14:m>
                <a:endParaRPr lang="en-US" sz="2400" b="1" dirty="0"/>
              </a:p>
            </p:txBody>
          </p:sp>
        </mc:Choice>
        <mc:Fallback xmlns="">
          <p:sp>
            <p:nvSpPr>
              <p:cNvPr id="12" name="TextBox 11">
                <a:extLst>
                  <a:ext uri="{FF2B5EF4-FFF2-40B4-BE49-F238E27FC236}">
                    <a16:creationId xmlns:a16="http://schemas.microsoft.com/office/drawing/2014/main" id="{082A0B47-E400-52D4-9D2C-0367D985F4C3}"/>
                  </a:ext>
                </a:extLst>
              </p:cNvPr>
              <p:cNvSpPr txBox="1">
                <a:spLocks noRot="1" noChangeAspect="1" noMove="1" noResize="1" noEditPoints="1" noAdjustHandles="1" noChangeArrowheads="1" noChangeShapeType="1" noTextEdit="1"/>
              </p:cNvSpPr>
              <p:nvPr/>
            </p:nvSpPr>
            <p:spPr>
              <a:xfrm>
                <a:off x="7665918" y="3447673"/>
                <a:ext cx="262892" cy="369332"/>
              </a:xfrm>
              <a:prstGeom prst="rect">
                <a:avLst/>
              </a:prstGeom>
              <a:blipFill>
                <a:blip r:embed="rId8"/>
                <a:stretch>
                  <a:fillRect l="-13953" r="-13953"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A76CBA-B251-A049-F886-B8F3032B4854}"/>
                  </a:ext>
                </a:extLst>
              </p:cNvPr>
              <p:cNvSpPr txBox="1"/>
              <p:nvPr/>
            </p:nvSpPr>
            <p:spPr>
              <a:xfrm>
                <a:off x="11029135" y="3499096"/>
                <a:ext cx="262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IN" sz="2400" b="1" i="1" smtClean="0">
                              <a:latin typeface="Cambria Math" panose="02040503050406030204" pitchFamily="18" charset="0"/>
                            </a:rPr>
                            <m:t>𝒙</m:t>
                          </m:r>
                        </m:e>
                      </m:acc>
                    </m:oMath>
                  </m:oMathPara>
                </a14:m>
                <a:endParaRPr lang="en-US" sz="2400" b="1" dirty="0"/>
              </a:p>
            </p:txBody>
          </p:sp>
        </mc:Choice>
        <mc:Fallback xmlns="">
          <p:sp>
            <p:nvSpPr>
              <p:cNvPr id="16" name="TextBox 15">
                <a:extLst>
                  <a:ext uri="{FF2B5EF4-FFF2-40B4-BE49-F238E27FC236}">
                    <a16:creationId xmlns:a16="http://schemas.microsoft.com/office/drawing/2014/main" id="{AFA76CBA-B251-A049-F886-B8F3032B4854}"/>
                  </a:ext>
                </a:extLst>
              </p:cNvPr>
              <p:cNvSpPr txBox="1">
                <a:spLocks noRot="1" noChangeAspect="1" noMove="1" noResize="1" noEditPoints="1" noAdjustHandles="1" noChangeArrowheads="1" noChangeShapeType="1" noTextEdit="1"/>
              </p:cNvSpPr>
              <p:nvPr/>
            </p:nvSpPr>
            <p:spPr>
              <a:xfrm>
                <a:off x="11029135" y="3499096"/>
                <a:ext cx="262892" cy="369332"/>
              </a:xfrm>
              <a:prstGeom prst="rect">
                <a:avLst/>
              </a:prstGeom>
              <a:blipFill>
                <a:blip r:embed="rId9"/>
                <a:stretch>
                  <a:fillRect l="-16279" t="-8197" r="-51163" b="-1639"/>
                </a:stretch>
              </a:blipFill>
            </p:spPr>
            <p:txBody>
              <a:bodyPr/>
              <a:lstStyle/>
              <a:p>
                <a:r>
                  <a:rPr lang="en-US">
                    <a:noFill/>
                  </a:rPr>
                  <a:t> </a:t>
                </a:r>
              </a:p>
            </p:txBody>
          </p:sp>
        </mc:Fallback>
      </mc:AlternateContent>
    </p:spTree>
    <p:extLst>
      <p:ext uri="{BB962C8B-B14F-4D97-AF65-F5344CB8AC3E}">
        <p14:creationId xmlns:p14="http://schemas.microsoft.com/office/powerpoint/2010/main" val="265820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8">
                                            <p:txEl>
                                              <p:pRg st="1" end="1"/>
                                            </p:txEl>
                                          </p:spTgt>
                                        </p:tgtEl>
                                        <p:attrNameLst>
                                          <p:attrName>style.visibility</p:attrName>
                                        </p:attrNameLst>
                                      </p:cBhvr>
                                      <p:to>
                                        <p:strVal val="visible"/>
                                      </p:to>
                                    </p:set>
                                    <p:animEffect transition="in" filter="fade">
                                      <p:cBhvr>
                                        <p:cTn id="33" dur="500"/>
                                        <p:tgtEl>
                                          <p:spTgt spid="12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8">
                                            <p:txEl>
                                              <p:pRg st="2" end="2"/>
                                            </p:txEl>
                                          </p:spTgt>
                                        </p:tgtEl>
                                        <p:attrNameLst>
                                          <p:attrName>style.visibility</p:attrName>
                                        </p:attrNameLst>
                                      </p:cBhvr>
                                      <p:to>
                                        <p:strVal val="visible"/>
                                      </p:to>
                                    </p:set>
                                    <p:animEffect transition="in" filter="fade">
                                      <p:cBhvr>
                                        <p:cTn id="38" dur="500"/>
                                        <p:tgtEl>
                                          <p:spTgt spid="1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4" grpId="0" animBg="1"/>
      <p:bldP spid="9" grpId="0" animBg="1"/>
      <p:bldP spid="12"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5" name="Picture 4">
            <a:extLst>
              <a:ext uri="{FF2B5EF4-FFF2-40B4-BE49-F238E27FC236}">
                <a16:creationId xmlns:a16="http://schemas.microsoft.com/office/drawing/2014/main" id="{3BE25421-3B6C-DC4A-4BAB-CDE50BB2B6F8}"/>
              </a:ext>
            </a:extLst>
          </p:cNvPr>
          <p:cNvPicPr>
            <a:picLocks noChangeAspect="1"/>
          </p:cNvPicPr>
          <p:nvPr/>
        </p:nvPicPr>
        <p:blipFill rotWithShape="1">
          <a:blip r:embed="rId3"/>
          <a:srcRect t="366"/>
          <a:stretch/>
        </p:blipFill>
        <p:spPr>
          <a:xfrm>
            <a:off x="6163375" y="861918"/>
            <a:ext cx="5514901" cy="5211162"/>
          </a:xfrm>
          <a:prstGeom prst="rect">
            <a:avLst/>
          </a:prstGeom>
        </p:spPr>
      </p:pic>
      <p:sp>
        <p:nvSpPr>
          <p:cNvPr id="2" name="Oval 1">
            <a:extLst>
              <a:ext uri="{FF2B5EF4-FFF2-40B4-BE49-F238E27FC236}">
                <a16:creationId xmlns:a16="http://schemas.microsoft.com/office/drawing/2014/main" id="{CA4E23F8-FB63-1D34-A7A4-74AE30A9A4D3}"/>
              </a:ext>
            </a:extLst>
          </p:cNvPr>
          <p:cNvSpPr/>
          <p:nvPr/>
        </p:nvSpPr>
        <p:spPr>
          <a:xfrm>
            <a:off x="9269042" y="786519"/>
            <a:ext cx="806458" cy="794162"/>
          </a:xfrm>
          <a:prstGeom prst="ellipse">
            <a:avLst/>
          </a:prstGeom>
          <a:ln w="38100">
            <a:solidFill>
              <a:srgbClr val="C0000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Anomaly/Outlier Detection</a:t>
            </a:r>
            <a:endParaRPr dirty="0"/>
          </a:p>
        </p:txBody>
      </p:sp>
      <p:sp>
        <p:nvSpPr>
          <p:cNvPr id="128" name="Google Shape;128;p4"/>
          <p:cNvSpPr txBox="1">
            <a:spLocks noGrp="1"/>
          </p:cNvSpPr>
          <p:nvPr>
            <p:ph type="body" idx="1"/>
          </p:nvPr>
        </p:nvSpPr>
        <p:spPr>
          <a:xfrm>
            <a:off x="513500" y="1249806"/>
            <a:ext cx="5290758" cy="4464505"/>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IN" sz="2600" dirty="0">
                <a:solidFill>
                  <a:schemeClr val="tx1"/>
                </a:solidFill>
              </a:rPr>
              <a:t>Finding unusual or unexpected data points in the dataset that differ from the rest</a:t>
            </a:r>
          </a:p>
          <a:p>
            <a:pPr indent="-457200">
              <a:lnSpc>
                <a:spcPct val="100000"/>
              </a:lnSpc>
              <a:spcBef>
                <a:spcPts val="0"/>
              </a:spcBef>
              <a:buSzPts val="2240"/>
              <a:buFont typeface="Courier New" panose="02070309020205020404" pitchFamily="49" charset="0"/>
              <a:buChar char="o"/>
            </a:pPr>
            <a:r>
              <a:rPr lang="en-US" sz="2600" dirty="0">
                <a:solidFill>
                  <a:schemeClr val="tx1"/>
                </a:solidFill>
              </a:rPr>
              <a:t>Anomalies occur rarely in data but detecting them is important</a:t>
            </a:r>
            <a:endParaRPr lang="en-IN" sz="2600" dirty="0">
              <a:solidFill>
                <a:schemeClr val="tx1"/>
              </a:solidFill>
            </a:endParaRPr>
          </a:p>
          <a:p>
            <a:pPr indent="-457200">
              <a:lnSpc>
                <a:spcPct val="100000"/>
              </a:lnSpc>
              <a:spcBef>
                <a:spcPts val="0"/>
              </a:spcBef>
              <a:buSzPts val="2240"/>
              <a:buFont typeface="Courier New" panose="02070309020205020404" pitchFamily="49" charset="0"/>
              <a:buChar char="o"/>
            </a:pPr>
            <a:r>
              <a:rPr lang="en-IN" sz="2600" dirty="0">
                <a:solidFill>
                  <a:schemeClr val="tx1"/>
                </a:solidFill>
              </a:rPr>
              <a:t>Works under the assumption that features of an outlier or anomaly point are significantly different from normal points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108BF7-7E83-CF85-5FCB-0BF3585D3AC8}"/>
                  </a:ext>
                </a:extLst>
              </p:cNvPr>
              <p:cNvSpPr txBox="1"/>
              <p:nvPr/>
            </p:nvSpPr>
            <p:spPr>
              <a:xfrm>
                <a:off x="6746589" y="434421"/>
                <a:ext cx="502839" cy="427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oMath>
                  </m:oMathPara>
                </a14:m>
                <a:endParaRPr lang="en-US" sz="2400" dirty="0"/>
              </a:p>
            </p:txBody>
          </p:sp>
        </mc:Choice>
        <mc:Fallback xmlns="">
          <p:sp>
            <p:nvSpPr>
              <p:cNvPr id="4" name="TextBox 3">
                <a:extLst>
                  <a:ext uri="{FF2B5EF4-FFF2-40B4-BE49-F238E27FC236}">
                    <a16:creationId xmlns:a16="http://schemas.microsoft.com/office/drawing/2014/main" id="{33108BF7-7E83-CF85-5FCB-0BF3585D3AC8}"/>
                  </a:ext>
                </a:extLst>
              </p:cNvPr>
              <p:cNvSpPr txBox="1">
                <a:spLocks noRot="1" noChangeAspect="1" noMove="1" noResize="1" noEditPoints="1" noAdjustHandles="1" noChangeArrowheads="1" noChangeShapeType="1" noTextEdit="1"/>
              </p:cNvSpPr>
              <p:nvPr/>
            </p:nvSpPr>
            <p:spPr>
              <a:xfrm>
                <a:off x="6746589" y="434421"/>
                <a:ext cx="502839" cy="427497"/>
              </a:xfrm>
              <a:prstGeom prst="rect">
                <a:avLst/>
              </a:prstGeom>
              <a:blipFill>
                <a:blip r:embed="rId4"/>
                <a:stretch>
                  <a:fillRect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C480F2-5B9E-8544-7F9B-997E278FD956}"/>
                  </a:ext>
                </a:extLst>
              </p:cNvPr>
              <p:cNvSpPr txBox="1"/>
              <p:nvPr/>
            </p:nvSpPr>
            <p:spPr>
              <a:xfrm>
                <a:off x="11546910" y="5337084"/>
                <a:ext cx="419222" cy="4269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oMath>
                  </m:oMathPara>
                </a14:m>
                <a:endParaRPr lang="en-US" sz="2400" dirty="0"/>
              </a:p>
            </p:txBody>
          </p:sp>
        </mc:Choice>
        <mc:Fallback xmlns="">
          <p:sp>
            <p:nvSpPr>
              <p:cNvPr id="6" name="TextBox 5">
                <a:extLst>
                  <a:ext uri="{FF2B5EF4-FFF2-40B4-BE49-F238E27FC236}">
                    <a16:creationId xmlns:a16="http://schemas.microsoft.com/office/drawing/2014/main" id="{27C480F2-5B9E-8544-7F9B-997E278FD956}"/>
                  </a:ext>
                </a:extLst>
              </p:cNvPr>
              <p:cNvSpPr txBox="1">
                <a:spLocks noRot="1" noChangeAspect="1" noMove="1" noResize="1" noEditPoints="1" noAdjustHandles="1" noChangeArrowheads="1" noChangeShapeType="1" noTextEdit="1"/>
              </p:cNvSpPr>
              <p:nvPr/>
            </p:nvSpPr>
            <p:spPr>
              <a:xfrm>
                <a:off x="11546910" y="5337084"/>
                <a:ext cx="419222" cy="426991"/>
              </a:xfrm>
              <a:prstGeom prst="rect">
                <a:avLst/>
              </a:prstGeom>
              <a:blipFill>
                <a:blip r:embed="rId5"/>
                <a:stretch>
                  <a:fillRect r="-7246" b="-11429"/>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DED4974-B753-4E04-2AD2-3165F1C3DA4A}"/>
              </a:ext>
            </a:extLst>
          </p:cNvPr>
          <p:cNvSpPr/>
          <p:nvPr/>
        </p:nvSpPr>
        <p:spPr>
          <a:xfrm>
            <a:off x="7249428" y="16560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26A75BF5-CFD1-186E-BB8B-161176D71F65}"/>
              </a:ext>
            </a:extLst>
          </p:cNvPr>
          <p:cNvSpPr/>
          <p:nvPr/>
        </p:nvSpPr>
        <p:spPr>
          <a:xfrm>
            <a:off x="7384428" y="21306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7FBA8A2F-A60F-C333-636B-8AA1FE0F6250}"/>
              </a:ext>
            </a:extLst>
          </p:cNvPr>
          <p:cNvSpPr/>
          <p:nvPr/>
        </p:nvSpPr>
        <p:spPr>
          <a:xfrm>
            <a:off x="7605158" y="13512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CFF24DDB-6B55-AE42-E754-E2AAFC4BEE49}"/>
              </a:ext>
            </a:extLst>
          </p:cNvPr>
          <p:cNvSpPr/>
          <p:nvPr/>
        </p:nvSpPr>
        <p:spPr>
          <a:xfrm>
            <a:off x="7347141" y="24528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B505950F-DAD0-A95A-8376-DC0BD57F4DE3}"/>
              </a:ext>
            </a:extLst>
          </p:cNvPr>
          <p:cNvSpPr/>
          <p:nvPr/>
        </p:nvSpPr>
        <p:spPr>
          <a:xfrm>
            <a:off x="7868033" y="18606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EB793F0-4771-448C-1C33-34B259620D78}"/>
              </a:ext>
            </a:extLst>
          </p:cNvPr>
          <p:cNvSpPr/>
          <p:nvPr/>
        </p:nvSpPr>
        <p:spPr>
          <a:xfrm>
            <a:off x="7815327" y="2359881"/>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570FEF26-2BE7-4DCD-9FD6-88FC51795442}"/>
              </a:ext>
            </a:extLst>
          </p:cNvPr>
          <p:cNvSpPr/>
          <p:nvPr/>
        </p:nvSpPr>
        <p:spPr>
          <a:xfrm>
            <a:off x="8408202" y="21306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0D57C443-B7A9-263F-145D-A033984333AD}"/>
              </a:ext>
            </a:extLst>
          </p:cNvPr>
          <p:cNvSpPr/>
          <p:nvPr/>
        </p:nvSpPr>
        <p:spPr>
          <a:xfrm>
            <a:off x="10311130" y="2119537"/>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CB6A6DEE-7E03-79CE-7DE1-D62992BB3088}"/>
              </a:ext>
            </a:extLst>
          </p:cNvPr>
          <p:cNvSpPr/>
          <p:nvPr/>
        </p:nvSpPr>
        <p:spPr>
          <a:xfrm>
            <a:off x="10826015" y="203344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D36CC604-A61E-2BAD-A8BD-4A0E1B43EAB6}"/>
              </a:ext>
            </a:extLst>
          </p:cNvPr>
          <p:cNvSpPr/>
          <p:nvPr/>
        </p:nvSpPr>
        <p:spPr>
          <a:xfrm>
            <a:off x="10176130" y="2498159"/>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E4AEC83-3F3C-283C-6F04-6BA41621243A}"/>
              </a:ext>
            </a:extLst>
          </p:cNvPr>
          <p:cNvSpPr/>
          <p:nvPr/>
        </p:nvSpPr>
        <p:spPr>
          <a:xfrm>
            <a:off x="10623515" y="2412277"/>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FA290D46-54AA-2090-79D7-19ED484ECC51}"/>
              </a:ext>
            </a:extLst>
          </p:cNvPr>
          <p:cNvSpPr/>
          <p:nvPr/>
        </p:nvSpPr>
        <p:spPr>
          <a:xfrm>
            <a:off x="11206864" y="2498159"/>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836F62AE-62AF-1138-D937-58AA49780980}"/>
              </a:ext>
            </a:extLst>
          </p:cNvPr>
          <p:cNvSpPr/>
          <p:nvPr/>
        </p:nvSpPr>
        <p:spPr>
          <a:xfrm>
            <a:off x="8223264" y="167639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B9631E6A-F20B-1756-2A96-AC749362AA91}"/>
              </a:ext>
            </a:extLst>
          </p:cNvPr>
          <p:cNvSpPr/>
          <p:nvPr/>
        </p:nvSpPr>
        <p:spPr>
          <a:xfrm>
            <a:off x="8333628" y="25986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409BBF8E-3CCF-9CDC-E8AF-24EDF9BA08D5}"/>
              </a:ext>
            </a:extLst>
          </p:cNvPr>
          <p:cNvSpPr/>
          <p:nvPr/>
        </p:nvSpPr>
        <p:spPr>
          <a:xfrm>
            <a:off x="10936864" y="2876781"/>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7107614C-277A-A6F9-7B74-B6539A49EE39}"/>
              </a:ext>
            </a:extLst>
          </p:cNvPr>
          <p:cNvSpPr/>
          <p:nvPr/>
        </p:nvSpPr>
        <p:spPr>
          <a:xfrm>
            <a:off x="7701410" y="357321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225627AD-B85B-25A5-A786-6ED7CE3385BD}"/>
              </a:ext>
            </a:extLst>
          </p:cNvPr>
          <p:cNvSpPr/>
          <p:nvPr/>
        </p:nvSpPr>
        <p:spPr>
          <a:xfrm>
            <a:off x="8319516" y="357321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3F5DDED3-630F-0452-7519-E5F8B6DAE46D}"/>
              </a:ext>
            </a:extLst>
          </p:cNvPr>
          <p:cNvSpPr/>
          <p:nvPr/>
        </p:nvSpPr>
        <p:spPr>
          <a:xfrm>
            <a:off x="7690217" y="421761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FD1C4D4B-B80C-8AF2-763C-E31B094EF94E}"/>
              </a:ext>
            </a:extLst>
          </p:cNvPr>
          <p:cNvSpPr/>
          <p:nvPr/>
        </p:nvSpPr>
        <p:spPr>
          <a:xfrm>
            <a:off x="9180830" y="3941676"/>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931AC6A7-3207-EF35-6B0C-762E70DFAC02}"/>
              </a:ext>
            </a:extLst>
          </p:cNvPr>
          <p:cNvSpPr/>
          <p:nvPr/>
        </p:nvSpPr>
        <p:spPr>
          <a:xfrm>
            <a:off x="8573960" y="412058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DBE630DB-FF5F-E582-8D8E-F9AC3C868423}"/>
              </a:ext>
            </a:extLst>
          </p:cNvPr>
          <p:cNvSpPr/>
          <p:nvPr/>
        </p:nvSpPr>
        <p:spPr>
          <a:xfrm>
            <a:off x="8810914" y="370834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C131BF85-8C2E-241F-D6E2-255A26EA27BB}"/>
              </a:ext>
            </a:extLst>
          </p:cNvPr>
          <p:cNvSpPr/>
          <p:nvPr/>
        </p:nvSpPr>
        <p:spPr>
          <a:xfrm>
            <a:off x="10735274" y="366794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87889612-2BFB-462D-D207-ED90B9897D79}"/>
              </a:ext>
            </a:extLst>
          </p:cNvPr>
          <p:cNvSpPr/>
          <p:nvPr/>
        </p:nvSpPr>
        <p:spPr>
          <a:xfrm>
            <a:off x="8010463" y="388937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074E2682-7299-B30A-C2B8-1B1E761A4D31}"/>
              </a:ext>
            </a:extLst>
          </p:cNvPr>
          <p:cNvSpPr/>
          <p:nvPr/>
        </p:nvSpPr>
        <p:spPr>
          <a:xfrm>
            <a:off x="9462045" y="4320298"/>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A92F6777-CF99-BEBD-ACE9-EBF985016535}"/>
              </a:ext>
            </a:extLst>
          </p:cNvPr>
          <p:cNvSpPr/>
          <p:nvPr/>
        </p:nvSpPr>
        <p:spPr>
          <a:xfrm>
            <a:off x="8363734" y="4585849"/>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826E15BD-A33D-9272-1948-0B8815D4BC94}"/>
              </a:ext>
            </a:extLst>
          </p:cNvPr>
          <p:cNvSpPr/>
          <p:nvPr/>
        </p:nvSpPr>
        <p:spPr>
          <a:xfrm>
            <a:off x="9024020" y="448761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AAC635A1-78F2-48F3-AE79-A1AB763FBD6E}"/>
              </a:ext>
            </a:extLst>
          </p:cNvPr>
          <p:cNvSpPr/>
          <p:nvPr/>
        </p:nvSpPr>
        <p:spPr>
          <a:xfrm>
            <a:off x="9294020" y="357321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11E829B7-21D9-AAC2-3848-9079FE2E323C}"/>
              </a:ext>
            </a:extLst>
          </p:cNvPr>
          <p:cNvSpPr/>
          <p:nvPr/>
        </p:nvSpPr>
        <p:spPr>
          <a:xfrm>
            <a:off x="8228734" y="4161410"/>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46A3D70E-C638-5C08-91AA-47586CAC6DEA}"/>
              </a:ext>
            </a:extLst>
          </p:cNvPr>
          <p:cNvSpPr/>
          <p:nvPr/>
        </p:nvSpPr>
        <p:spPr>
          <a:xfrm>
            <a:off x="10882426" y="411207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4995AE30-BC95-ECBF-F303-2E4C40EB34F2}"/>
              </a:ext>
            </a:extLst>
          </p:cNvPr>
          <p:cNvSpPr/>
          <p:nvPr/>
        </p:nvSpPr>
        <p:spPr>
          <a:xfrm>
            <a:off x="10525848" y="439477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55B4FA35-1907-D048-BE9C-3C6C65A4ECEC}"/>
              </a:ext>
            </a:extLst>
          </p:cNvPr>
          <p:cNvSpPr/>
          <p:nvPr/>
        </p:nvSpPr>
        <p:spPr>
          <a:xfrm>
            <a:off x="10259318" y="3654031"/>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76C68306-BD1D-B562-503B-38D68175DBF7}"/>
              </a:ext>
            </a:extLst>
          </p:cNvPr>
          <p:cNvSpPr/>
          <p:nvPr/>
        </p:nvSpPr>
        <p:spPr>
          <a:xfrm>
            <a:off x="8069975" y="2157446"/>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953DDF2D-0958-AE30-2FCA-43C333A1D372}"/>
              </a:ext>
            </a:extLst>
          </p:cNvPr>
          <p:cNvSpPr/>
          <p:nvPr/>
        </p:nvSpPr>
        <p:spPr>
          <a:xfrm>
            <a:off x="10410556" y="397834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12B23E44-BD99-3CEB-4E93-9B79102200ED}"/>
              </a:ext>
            </a:extLst>
          </p:cNvPr>
          <p:cNvSpPr/>
          <p:nvPr/>
        </p:nvSpPr>
        <p:spPr>
          <a:xfrm>
            <a:off x="9852288" y="370834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B69BA5FF-6885-7005-4D47-59613B0BC45C}"/>
              </a:ext>
            </a:extLst>
          </p:cNvPr>
          <p:cNvSpPr/>
          <p:nvPr/>
        </p:nvSpPr>
        <p:spPr>
          <a:xfrm>
            <a:off x="9672271" y="3978342"/>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26A88139-1962-91C4-6DF3-F3D49A9C9EA2}"/>
              </a:ext>
            </a:extLst>
          </p:cNvPr>
          <p:cNvSpPr/>
          <p:nvPr/>
        </p:nvSpPr>
        <p:spPr>
          <a:xfrm>
            <a:off x="9987288" y="4253045"/>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4" name="Oval 83">
            <a:extLst>
              <a:ext uri="{FF2B5EF4-FFF2-40B4-BE49-F238E27FC236}">
                <a16:creationId xmlns:a16="http://schemas.microsoft.com/office/drawing/2014/main" id="{F9BA3537-18D7-48FD-F9D8-41B17D096D42}"/>
              </a:ext>
            </a:extLst>
          </p:cNvPr>
          <p:cNvSpPr/>
          <p:nvPr/>
        </p:nvSpPr>
        <p:spPr>
          <a:xfrm>
            <a:off x="10567864" y="2826919"/>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5" name="Oval 84">
            <a:extLst>
              <a:ext uri="{FF2B5EF4-FFF2-40B4-BE49-F238E27FC236}">
                <a16:creationId xmlns:a16="http://schemas.microsoft.com/office/drawing/2014/main" id="{B0CA19C4-EFE4-03F6-0EF6-E4B03235C64F}"/>
              </a:ext>
            </a:extLst>
          </p:cNvPr>
          <p:cNvSpPr/>
          <p:nvPr/>
        </p:nvSpPr>
        <p:spPr>
          <a:xfrm>
            <a:off x="9537271" y="1015671"/>
            <a:ext cx="270000" cy="27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1649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2" end="2"/>
                                            </p:txEl>
                                          </p:spTgt>
                                        </p:tgtEl>
                                        <p:attrNameLst>
                                          <p:attrName>style.visibility</p:attrName>
                                        </p:attrNameLst>
                                      </p:cBhvr>
                                      <p:to>
                                        <p:strVal val="visible"/>
                                      </p:to>
                                    </p:set>
                                    <p:animEffect transition="in" filter="fade">
                                      <p:cBhvr>
                                        <p:cTn id="7" dur="500"/>
                                        <p:tgtEl>
                                          <p:spTgt spid="12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500"/>
                                        <p:tgtEl>
                                          <p:spTgt spid="4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4"/>
                                        </p:tgtEl>
                                        <p:attrNameLst>
                                          <p:attrName>style.visibility</p:attrName>
                                        </p:attrNameLst>
                                      </p:cBhvr>
                                      <p:to>
                                        <p:strVal val="visible"/>
                                      </p:to>
                                    </p:set>
                                    <p:animEffect transition="in" filter="fade">
                                      <p:cBhvr>
                                        <p:cTn id="123" dur="500"/>
                                        <p:tgtEl>
                                          <p:spTgt spid="84"/>
                                        </p:tgtEl>
                                      </p:cBhvr>
                                    </p:animEffect>
                                  </p:childTnLst>
                                </p:cTn>
                              </p:par>
                              <p:par>
                                <p:cTn id="124" presetID="10" presetClass="entr" presetSubtype="0" fill="hold"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500"/>
                                        <p:tgtEl>
                                          <p:spTgt spid="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
                                        </p:tgtEl>
                                        <p:attrNameLst>
                                          <p:attrName>style.visibility</p:attrName>
                                        </p:attrNameLst>
                                      </p:cBhvr>
                                      <p:to>
                                        <p:strVal val="visible"/>
                                      </p:to>
                                    </p:set>
                                    <p:animEffect transition="in" filter="fade">
                                      <p:cBhvr>
                                        <p:cTn id="129" dur="500"/>
                                        <p:tgtEl>
                                          <p:spTgt spid="4"/>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fade">
                                      <p:cBhvr>
                                        <p:cTn id="134" dur="500"/>
                                        <p:tgtEl>
                                          <p:spTgt spid="8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
                                        </p:tgtEl>
                                        <p:attrNameLst>
                                          <p:attrName>style.visibility</p:attrName>
                                        </p:attrNameLst>
                                      </p:cBhvr>
                                      <p:to>
                                        <p:strVal val="visible"/>
                                      </p:to>
                                    </p:set>
                                    <p:animEffect transition="in" filter="fade">
                                      <p:cBhvr>
                                        <p:cTn id="1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84" grpId="0" animBg="1"/>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Anomaly/Outlier Detection</a:t>
            </a:r>
            <a:endParaRPr dirty="0"/>
          </a:p>
        </p:txBody>
      </p:sp>
      <p:pic>
        <p:nvPicPr>
          <p:cNvPr id="1026" name="Picture 2" descr="Time series point outlier">
            <a:extLst>
              <a:ext uri="{FF2B5EF4-FFF2-40B4-BE49-F238E27FC236}">
                <a16:creationId xmlns:a16="http://schemas.microsoft.com/office/drawing/2014/main" id="{6FD1F799-E053-AB30-58DB-CAE462B1E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8" t="15392" r="7943"/>
          <a:stretch/>
        </p:blipFill>
        <p:spPr bwMode="auto">
          <a:xfrm>
            <a:off x="6166586" y="1943908"/>
            <a:ext cx="5955866" cy="3398113"/>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28;p4">
            <a:extLst>
              <a:ext uri="{FF2B5EF4-FFF2-40B4-BE49-F238E27FC236}">
                <a16:creationId xmlns:a16="http://schemas.microsoft.com/office/drawing/2014/main" id="{A7DB796D-528C-2221-5675-000B3F610641}"/>
              </a:ext>
            </a:extLst>
          </p:cNvPr>
          <p:cNvSpPr txBox="1">
            <a:spLocks/>
          </p:cNvSpPr>
          <p:nvPr/>
        </p:nvSpPr>
        <p:spPr>
          <a:xfrm>
            <a:off x="513500" y="1249806"/>
            <a:ext cx="5290758" cy="504621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08610" algn="l" rtl="0">
              <a:lnSpc>
                <a:spcPct val="90000"/>
              </a:lnSpc>
              <a:spcBef>
                <a:spcPts val="1000"/>
              </a:spcBef>
              <a:spcAft>
                <a:spcPts val="0"/>
              </a:spcAft>
              <a:buClr>
                <a:srgbClr val="3891A7"/>
              </a:buClr>
              <a:buSzPts val="1260"/>
              <a:buFont typeface="Noto Sans Symbols"/>
              <a:buChar char="⚫"/>
              <a:defRPr sz="32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rgbClr val="3891A7"/>
              </a:buClr>
              <a:buSzPts val="1800"/>
              <a:buFont typeface="Verdana"/>
              <a:buChar char="◦"/>
              <a:defRPr sz="28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rgbClr val="FFC000"/>
              </a:buClr>
              <a:buSzPts val="1800"/>
              <a:buFont typeface="Arial"/>
              <a:buChar char="•"/>
              <a:defRPr sz="24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rgbClr val="7030A0"/>
              </a:buClr>
              <a:buSzPts val="1800"/>
              <a:buFont typeface="Arial"/>
              <a:buChar char="•"/>
              <a:defRPr sz="20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rgbClr val="7030A0"/>
              </a:buClr>
              <a:buSzPts val="1800"/>
              <a:buFont typeface="Arial"/>
              <a:buChar char="•"/>
              <a:defRPr sz="20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indent="-457200">
              <a:lnSpc>
                <a:spcPct val="100000"/>
              </a:lnSpc>
              <a:spcBef>
                <a:spcPts val="0"/>
              </a:spcBef>
              <a:buSzPts val="2240"/>
              <a:buFont typeface="Courier New" panose="02070309020205020404" pitchFamily="49" charset="0"/>
              <a:buChar char="o"/>
            </a:pPr>
            <a:r>
              <a:rPr lang="en-IN" sz="2600" dirty="0">
                <a:solidFill>
                  <a:schemeClr val="tx1"/>
                </a:solidFill>
              </a:rPr>
              <a:t>Finding unusual or unexpected data points in the dataset that differ from the rest</a:t>
            </a:r>
          </a:p>
          <a:p>
            <a:pPr indent="-457200">
              <a:lnSpc>
                <a:spcPct val="100000"/>
              </a:lnSpc>
              <a:spcBef>
                <a:spcPts val="0"/>
              </a:spcBef>
              <a:buSzPts val="2240"/>
              <a:buFont typeface="Courier New" panose="02070309020205020404" pitchFamily="49" charset="0"/>
              <a:buChar char="o"/>
            </a:pPr>
            <a:r>
              <a:rPr lang="en-US" sz="2600" dirty="0">
                <a:solidFill>
                  <a:schemeClr val="tx1"/>
                </a:solidFill>
              </a:rPr>
              <a:t>Anomalies occur rarely in data but detecting them is important</a:t>
            </a:r>
            <a:endParaRPr lang="en-IN" sz="2600" dirty="0">
              <a:solidFill>
                <a:schemeClr val="tx1"/>
              </a:solidFill>
            </a:endParaRPr>
          </a:p>
          <a:p>
            <a:pPr indent="-457200">
              <a:lnSpc>
                <a:spcPct val="100000"/>
              </a:lnSpc>
              <a:spcBef>
                <a:spcPts val="0"/>
              </a:spcBef>
              <a:buSzPts val="2240"/>
              <a:buFont typeface="Courier New" panose="02070309020205020404" pitchFamily="49" charset="0"/>
              <a:buChar char="o"/>
            </a:pPr>
            <a:r>
              <a:rPr lang="en-IN" sz="2600" dirty="0">
                <a:solidFill>
                  <a:schemeClr val="tx1"/>
                </a:solidFill>
              </a:rPr>
              <a:t>Works under the assumption that features of an outlier or anomaly point are significantly different from normal points</a:t>
            </a:r>
          </a:p>
          <a:p>
            <a:pPr indent="-457200">
              <a:lnSpc>
                <a:spcPct val="100000"/>
              </a:lnSpc>
              <a:spcBef>
                <a:spcPts val="0"/>
              </a:spcBef>
              <a:buSzPts val="2240"/>
              <a:buFont typeface="Courier New" panose="02070309020205020404" pitchFamily="49" charset="0"/>
              <a:buChar char="o"/>
            </a:pPr>
            <a:r>
              <a:rPr lang="en-US" sz="2600" dirty="0">
                <a:solidFill>
                  <a:schemeClr val="tx1"/>
                </a:solidFill>
              </a:rPr>
              <a:t>Anomaly or outlier detection in time series data is another important area of study</a:t>
            </a:r>
          </a:p>
        </p:txBody>
      </p:sp>
    </p:spTree>
    <p:extLst>
      <p:ext uri="{BB962C8B-B14F-4D97-AF65-F5344CB8AC3E}">
        <p14:creationId xmlns:p14="http://schemas.microsoft.com/office/powerpoint/2010/main" val="1659809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261260" y="909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B5394"/>
              </a:buClr>
              <a:buSzPts val="4300"/>
              <a:buFont typeface="Gill Sans"/>
              <a:buNone/>
            </a:pPr>
            <a:r>
              <a:rPr lang="en-US" dirty="0"/>
              <a:t>Association Rule Mining</a:t>
            </a:r>
            <a:endParaRPr dirty="0"/>
          </a:p>
        </p:txBody>
      </p:sp>
      <p:sp>
        <p:nvSpPr>
          <p:cNvPr id="2" name="Rectangle 1">
            <a:extLst>
              <a:ext uri="{FF2B5EF4-FFF2-40B4-BE49-F238E27FC236}">
                <a16:creationId xmlns:a16="http://schemas.microsoft.com/office/drawing/2014/main" id="{3CF89D0F-0550-2C2C-600A-B21A2AA4C8B9}"/>
              </a:ext>
            </a:extLst>
          </p:cNvPr>
          <p:cNvSpPr/>
          <p:nvPr/>
        </p:nvSpPr>
        <p:spPr>
          <a:xfrm>
            <a:off x="6918960" y="1524000"/>
            <a:ext cx="5100320" cy="48013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8" name="Google Shape;128;p4"/>
          <p:cNvSpPr txBox="1">
            <a:spLocks noGrp="1"/>
          </p:cNvSpPr>
          <p:nvPr>
            <p:ph type="body" idx="1"/>
          </p:nvPr>
        </p:nvSpPr>
        <p:spPr>
          <a:xfrm>
            <a:off x="426720" y="1524000"/>
            <a:ext cx="6197600" cy="4464505"/>
          </a:xfrm>
          <a:prstGeom prst="rect">
            <a:avLst/>
          </a:prstGeom>
          <a:noFill/>
          <a:ln>
            <a:noFill/>
          </a:ln>
        </p:spPr>
        <p:txBody>
          <a:bodyPr spcFirstLastPara="1" wrap="square" lIns="91425" tIns="45700" rIns="91425" bIns="45700" anchor="t" anchorCtr="0">
            <a:normAutofit/>
          </a:bodyPr>
          <a:lstStyle/>
          <a:p>
            <a:pPr indent="-457200">
              <a:lnSpc>
                <a:spcPct val="100000"/>
              </a:lnSpc>
              <a:spcBef>
                <a:spcPts val="0"/>
              </a:spcBef>
              <a:buSzPts val="2240"/>
              <a:buFont typeface="Courier New" panose="02070309020205020404" pitchFamily="49" charset="0"/>
              <a:buChar char="o"/>
            </a:pPr>
            <a:r>
              <a:rPr lang="en-IN" sz="2600" dirty="0">
                <a:solidFill>
                  <a:schemeClr val="tx1"/>
                </a:solidFill>
                <a:latin typeface="Gill Sans" panose="020B0604020202020204" charset="0"/>
              </a:rPr>
              <a:t>Unsupervised learning task for discovering relations (rules) between different variables in a dataset</a:t>
            </a:r>
          </a:p>
          <a:p>
            <a:pPr indent="-457200">
              <a:lnSpc>
                <a:spcPct val="100000"/>
              </a:lnSpc>
              <a:spcBef>
                <a:spcPts val="0"/>
              </a:spcBef>
              <a:buSzPts val="2240"/>
              <a:buFont typeface="Courier New" panose="02070309020205020404" pitchFamily="49" charset="0"/>
              <a:buChar char="o"/>
            </a:pPr>
            <a:r>
              <a:rPr lang="en-IN" sz="2600" dirty="0">
                <a:solidFill>
                  <a:schemeClr val="tx1"/>
                </a:solidFill>
                <a:latin typeface="Gill Sans" panose="020B0604020202020204" charset="0"/>
              </a:rPr>
              <a:t>Given a set of transactions, these rules predict the occurrence of an item in the transaction based on occurrence of other items in the transaction</a:t>
            </a:r>
          </a:p>
          <a:p>
            <a:pPr indent="-457200">
              <a:lnSpc>
                <a:spcPct val="100000"/>
              </a:lnSpc>
              <a:spcBef>
                <a:spcPts val="0"/>
              </a:spcBef>
              <a:buSzPts val="2240"/>
              <a:buFont typeface="Courier New" panose="02070309020205020404" pitchFamily="49" charset="0"/>
              <a:buChar char="o"/>
            </a:pPr>
            <a:r>
              <a:rPr lang="en-IN" sz="2600" dirty="0">
                <a:solidFill>
                  <a:schemeClr val="tx1"/>
                </a:solidFill>
                <a:latin typeface="Gill Sans" panose="020B0604020202020204" charset="0"/>
              </a:rPr>
              <a:t>More suitable for non-numeric, categorical data  </a:t>
            </a:r>
          </a:p>
          <a:p>
            <a:pPr indent="-457200">
              <a:lnSpc>
                <a:spcPct val="100000"/>
              </a:lnSpc>
              <a:spcBef>
                <a:spcPts val="0"/>
              </a:spcBef>
              <a:buSzPts val="2240"/>
              <a:buFont typeface="Courier New" panose="02070309020205020404" pitchFamily="49" charset="0"/>
              <a:buChar char="o"/>
            </a:pPr>
            <a:endParaRPr lang="en-IN" sz="2600" dirty="0">
              <a:solidFill>
                <a:schemeClr val="tx1"/>
              </a:solidFill>
              <a:latin typeface="Gill Sans" panose="020B0604020202020204" charset="0"/>
            </a:endParaRPr>
          </a:p>
          <a:p>
            <a:pPr indent="-457200">
              <a:lnSpc>
                <a:spcPct val="100000"/>
              </a:lnSpc>
              <a:spcBef>
                <a:spcPts val="0"/>
              </a:spcBef>
              <a:buSzPts val="2240"/>
              <a:buFont typeface="Courier New" panose="02070309020205020404" pitchFamily="49" charset="0"/>
              <a:buChar char="o"/>
            </a:pPr>
            <a:endParaRPr sz="2600" dirty="0">
              <a:solidFill>
                <a:schemeClr val="tx1"/>
              </a:solidFill>
              <a:latin typeface="Gill Sans" panose="020B060402020202020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603318-B3CA-3C85-479C-B8E058BA21BA}"/>
                  </a:ext>
                </a:extLst>
              </p:cNvPr>
              <p:cNvSpPr txBox="1"/>
              <p:nvPr/>
            </p:nvSpPr>
            <p:spPr>
              <a:xfrm>
                <a:off x="7160451" y="1318022"/>
                <a:ext cx="4604829" cy="4801314"/>
              </a:xfrm>
              <a:prstGeom prst="rect">
                <a:avLst/>
              </a:prstGeom>
              <a:noFill/>
            </p:spPr>
            <p:txBody>
              <a:bodyPr wrap="square" lIns="0" tIns="0" rIns="0" bIns="0" rtlCol="0">
                <a:spAutoFit/>
              </a:bodyPr>
              <a:lstStyle/>
              <a:p>
                <a:endParaRPr lang="en-IN" sz="2400" b="0" i="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Example: Consider two sets of items</a:t>
                </a:r>
              </a:p>
              <a:p>
                <a:r>
                  <a:rPr lang="en-IN" sz="2400" dirty="0">
                    <a:latin typeface="Times New Roman" panose="02020603050405020304" pitchFamily="18" charset="0"/>
                    <a:cs typeface="Times New Roman" panose="02020603050405020304" pitchFamily="18" charset="0"/>
                  </a:rPr>
                  <a:t>X and Y</a:t>
                </a:r>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Times New Roman" panose="02020603050405020304" pitchFamily="18" charset="0"/>
                        </a:rPr>
                        <m:t>𝑋</m:t>
                      </m:r>
                      <m:r>
                        <a:rPr lang="en-IN" sz="2400" b="0" i="1" smtClean="0">
                          <a:latin typeface="Cambria Math" panose="02040503050406030204" pitchFamily="18" charset="0"/>
                          <a:cs typeface="Times New Roman" panose="02020603050405020304" pitchFamily="18" charset="0"/>
                        </a:rPr>
                        <m:t>=</m:t>
                      </m:r>
                      <m:d>
                        <m:dPr>
                          <m:begChr m:val="{"/>
                          <m:endChr m:val="}"/>
                          <m:ctrlPr>
                            <a:rPr lang="en-IN" sz="2400" b="0" i="1" smtClean="0">
                              <a:latin typeface="Cambria Math" panose="02040503050406030204" pitchFamily="18" charset="0"/>
                              <a:cs typeface="Times New Roman" panose="02020603050405020304" pitchFamily="18" charset="0"/>
                            </a:rPr>
                          </m:ctrlPr>
                        </m:dPr>
                        <m:e>
                          <m:r>
                            <a:rPr lang="en-IN" sz="2400" b="0" i="1" smtClean="0">
                              <a:latin typeface="Cambria Math" panose="02040503050406030204" pitchFamily="18" charset="0"/>
                              <a:cs typeface="Times New Roman" panose="02020603050405020304" pitchFamily="18" charset="0"/>
                            </a:rPr>
                            <m:t>𝑖𝑡𝑒𝑚</m:t>
                          </m:r>
                          <m:r>
                            <a:rPr lang="en-IN" sz="2400" b="0" i="1" smtClean="0">
                              <a:latin typeface="Cambria Math" panose="02040503050406030204" pitchFamily="18" charset="0"/>
                              <a:cs typeface="Times New Roman" panose="02020603050405020304" pitchFamily="18" charset="0"/>
                            </a:rPr>
                            <m:t> 1, </m:t>
                          </m:r>
                          <m:r>
                            <a:rPr lang="en-IN" sz="2400" b="0" i="1" smtClean="0">
                              <a:latin typeface="Cambria Math" panose="02040503050406030204" pitchFamily="18" charset="0"/>
                              <a:cs typeface="Times New Roman" panose="02020603050405020304" pitchFamily="18" charset="0"/>
                            </a:rPr>
                            <m:t>𝑖𝑡𝑒𝑚</m:t>
                          </m:r>
                          <m:r>
                            <a:rPr lang="en-IN" sz="2400" b="0" i="1" smtClean="0">
                              <a:latin typeface="Cambria Math" panose="02040503050406030204" pitchFamily="18" charset="0"/>
                              <a:cs typeface="Times New Roman" panose="02020603050405020304" pitchFamily="18" charset="0"/>
                            </a:rPr>
                            <m:t> 2</m:t>
                          </m:r>
                        </m:e>
                      </m:d>
                    </m:oMath>
                  </m:oMathPara>
                </a14:m>
                <a:endParaRPr lang="en-IN"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Times New Roman" panose="02020603050405020304" pitchFamily="18" charset="0"/>
                        </a:rPr>
                        <m:t>𝑌</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𝑖𝑡𝑒𝑚</m:t>
                      </m:r>
                      <m:r>
                        <a:rPr lang="en-IN" sz="2400" b="0" i="1" smtClean="0">
                          <a:latin typeface="Cambria Math" panose="02040503050406030204" pitchFamily="18" charset="0"/>
                          <a:cs typeface="Times New Roman" panose="02020603050405020304" pitchFamily="18" charset="0"/>
                        </a:rPr>
                        <m:t> 3}</m:t>
                      </m:r>
                    </m:oMath>
                  </m:oMathPara>
                </a14:m>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An implication rule can be defined as follows: </a:t>
                </a:r>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Times New Roman" panose="02020603050405020304" pitchFamily="18" charset="0"/>
                        </a:rPr>
                        <m:t>𝑋</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𝑌</m:t>
                      </m:r>
                    </m:oMath>
                  </m:oMathPara>
                </a14:m>
                <a:endParaRPr lang="en-IN" sz="2400" b="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Which means if the items in X occur in a transaction, then items in Y also occur in the transaction with high probability</a:t>
                </a:r>
              </a:p>
            </p:txBody>
          </p:sp>
        </mc:Choice>
        <mc:Fallback xmlns="">
          <p:sp>
            <p:nvSpPr>
              <p:cNvPr id="4" name="TextBox 3">
                <a:extLst>
                  <a:ext uri="{FF2B5EF4-FFF2-40B4-BE49-F238E27FC236}">
                    <a16:creationId xmlns:a16="http://schemas.microsoft.com/office/drawing/2014/main" id="{A3603318-B3CA-3C85-479C-B8E058BA21BA}"/>
                  </a:ext>
                </a:extLst>
              </p:cNvPr>
              <p:cNvSpPr txBox="1">
                <a:spLocks noRot="1" noChangeAspect="1" noMove="1" noResize="1" noEditPoints="1" noAdjustHandles="1" noChangeArrowheads="1" noChangeShapeType="1" noTextEdit="1"/>
              </p:cNvSpPr>
              <p:nvPr/>
            </p:nvSpPr>
            <p:spPr>
              <a:xfrm>
                <a:off x="7160451" y="1318022"/>
                <a:ext cx="4604829" cy="4801314"/>
              </a:xfrm>
              <a:prstGeom prst="rect">
                <a:avLst/>
              </a:prstGeom>
              <a:blipFill>
                <a:blip r:embed="rId3"/>
                <a:stretch>
                  <a:fillRect l="-4106" r="-4768" b="-2919"/>
                </a:stretch>
              </a:blipFill>
            </p:spPr>
            <p:txBody>
              <a:bodyPr/>
              <a:lstStyle/>
              <a:p>
                <a:r>
                  <a:rPr lang="en-IN">
                    <a:noFill/>
                  </a:rPr>
                  <a:t> </a:t>
                </a:r>
              </a:p>
            </p:txBody>
          </p:sp>
        </mc:Fallback>
      </mc:AlternateContent>
    </p:spTree>
    <p:extLst>
      <p:ext uri="{BB962C8B-B14F-4D97-AF65-F5344CB8AC3E}">
        <p14:creationId xmlns:p14="http://schemas.microsoft.com/office/powerpoint/2010/main" val="118594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fade">
                                      <p:cBhvr>
                                        <p:cTn id="13" dur="500"/>
                                        <p:tgtEl>
                                          <p:spTgt spid="1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theme/_rels/themeOverride1.xml.rels><?xml version="1.0" encoding="UTF-8" standalone="yes"?>
<Relationships xmlns="http://schemas.openxmlformats.org/package/2006/relationships"><Relationship Id="rId1" Type="http://schemas.openxmlformats.org/officeDocument/2006/relationships/image" Target="../media/image48.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48.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48.jpeg"/></Relationships>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Override>
</file>

<file path=ppt/theme/themeOverride2.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Override>
</file>

<file path=ppt/theme/themeOverride3.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Override>
</file>

<file path=docProps/app.xml><?xml version="1.0" encoding="utf-8"?>
<Properties xmlns="http://schemas.openxmlformats.org/officeDocument/2006/extended-properties" xmlns:vt="http://schemas.openxmlformats.org/officeDocument/2006/docPropsVTypes">
  <TotalTime>26825</TotalTime>
  <Words>2291</Words>
  <Application>Microsoft Office PowerPoint</Application>
  <PresentationFormat>Widescreen</PresentationFormat>
  <Paragraphs>420</Paragraphs>
  <Slides>45</Slides>
  <Notes>42</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60" baseType="lpstr">
      <vt:lpstr>Cabin</vt:lpstr>
      <vt:lpstr>Courier New</vt:lpstr>
      <vt:lpstr>Times New Roman</vt:lpstr>
      <vt:lpstr>Wingdings</vt:lpstr>
      <vt:lpstr>Montserrat</vt:lpstr>
      <vt:lpstr>Calibri</vt:lpstr>
      <vt:lpstr>Roboto</vt:lpstr>
      <vt:lpstr>Cambria Math</vt:lpstr>
      <vt:lpstr>Verdana</vt:lpstr>
      <vt:lpstr>Arial</vt:lpstr>
      <vt:lpstr>Noto Sans Symbols</vt:lpstr>
      <vt:lpstr>Gill Sans</vt:lpstr>
      <vt:lpstr>Simple Light</vt:lpstr>
      <vt:lpstr>Office Theme</vt:lpstr>
      <vt:lpstr>Worksheet</vt:lpstr>
      <vt:lpstr>Unsupervised Learning</vt:lpstr>
      <vt:lpstr>Contents</vt:lpstr>
      <vt:lpstr>Introduction to Unsupervised Learning</vt:lpstr>
      <vt:lpstr>Clustering</vt:lpstr>
      <vt:lpstr>Clustering</vt:lpstr>
      <vt:lpstr>Dimensionality Reduction</vt:lpstr>
      <vt:lpstr>Anomaly/Outlier Detection</vt:lpstr>
      <vt:lpstr>Anomaly/Outlier Detection</vt:lpstr>
      <vt:lpstr>Association Rule Mining</vt:lpstr>
      <vt:lpstr>Applications of Unsupervised Learning</vt:lpstr>
      <vt:lpstr>Applications of Unsupervised Learning</vt:lpstr>
      <vt:lpstr>Applications of Unsupervised Learning</vt:lpstr>
      <vt:lpstr>Applications of Unsupervised Learning</vt:lpstr>
      <vt:lpstr>Clustering</vt:lpstr>
      <vt:lpstr>Clustering</vt:lpstr>
      <vt:lpstr>Types of Clustering Algorithms</vt:lpstr>
      <vt:lpstr>Types of Clustering Algorithms</vt:lpstr>
      <vt:lpstr>Centroid based Clustering</vt:lpstr>
      <vt:lpstr>Hierarchical Clustering</vt:lpstr>
      <vt:lpstr>Hierarchical Clustering  – Bottom Up Approach </vt:lpstr>
      <vt:lpstr>PowerPoint Presentation</vt:lpstr>
      <vt:lpstr>Hierarchical Clustering  – Top Down Approach </vt:lpstr>
      <vt:lpstr>Hierarchical Clustering – Visualisation</vt:lpstr>
      <vt:lpstr>Distance Measures</vt:lpstr>
      <vt:lpstr>Manhattan Distance</vt:lpstr>
      <vt:lpstr>Euclidian Distance</vt:lpstr>
      <vt:lpstr>Cosine Distance</vt:lpstr>
      <vt:lpstr>Density and Distribution based Clustering </vt:lpstr>
      <vt:lpstr>Density based Clustering</vt:lpstr>
      <vt:lpstr>Density based Clustering</vt:lpstr>
      <vt:lpstr>Distribution based Clustering</vt:lpstr>
      <vt:lpstr>K-Means Clustering</vt:lpstr>
      <vt:lpstr>K-Means Clustering</vt:lpstr>
      <vt:lpstr>Step to K-Means Clustering</vt:lpstr>
      <vt:lpstr>K-Means Clustering - Example</vt:lpstr>
      <vt:lpstr>K-Means Clustering - Example</vt:lpstr>
      <vt:lpstr>K-Means Clustering - Example</vt:lpstr>
      <vt:lpstr>K-Means Clustering - Illustration</vt:lpstr>
      <vt:lpstr>Determining Number of Clusters (k)</vt:lpstr>
      <vt:lpstr>Silhouette score</vt:lpstr>
      <vt:lpstr>Silhouette score</vt:lpstr>
      <vt:lpstr>Silhouette score</vt:lpstr>
      <vt:lpstr>Advantages and Disadvantages  of Unsupervised Learning</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and  Image Understanding</dc:title>
  <dc:creator>Shweta Sridhar</dc:creator>
  <cp:lastModifiedBy>Venkat</cp:lastModifiedBy>
  <cp:revision>129</cp:revision>
  <dcterms:created xsi:type="dcterms:W3CDTF">2019-05-02T04:32:46Z</dcterms:created>
  <dcterms:modified xsi:type="dcterms:W3CDTF">2023-09-10T13:39:01Z</dcterms:modified>
</cp:coreProperties>
</file>